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6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7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7" r:id="rId6"/>
    <p:sldMasterId id="2147483768" r:id="rId7"/>
    <p:sldMasterId id="2147483864" r:id="rId8"/>
    <p:sldMasterId id="2147483874" r:id="rId9"/>
    <p:sldMasterId id="2147483914" r:id="rId10"/>
    <p:sldMasterId id="2147483932" r:id="rId11"/>
    <p:sldMasterId id="2147483993" r:id="rId12"/>
    <p:sldMasterId id="2147484005" r:id="rId13"/>
  </p:sldMasterIdLst>
  <p:notesMasterIdLst>
    <p:notesMasterId r:id="rId57"/>
  </p:notesMasterIdLst>
  <p:sldIdLst>
    <p:sldId id="2147483138" r:id="rId14"/>
    <p:sldId id="2147483163" r:id="rId15"/>
    <p:sldId id="2147483126" r:id="rId16"/>
    <p:sldId id="2147483152" r:id="rId17"/>
    <p:sldId id="2147483041" r:id="rId18"/>
    <p:sldId id="2147483076" r:id="rId19"/>
    <p:sldId id="2147375534" r:id="rId20"/>
    <p:sldId id="2147483021" r:id="rId21"/>
    <p:sldId id="2147482891" r:id="rId22"/>
    <p:sldId id="2147483164" r:id="rId23"/>
    <p:sldId id="2147483165" r:id="rId24"/>
    <p:sldId id="2147478808" r:id="rId25"/>
    <p:sldId id="2147478830" r:id="rId26"/>
    <p:sldId id="2147478832" r:id="rId27"/>
    <p:sldId id="2147478833" r:id="rId28"/>
    <p:sldId id="2147483162" r:id="rId29"/>
    <p:sldId id="2147483161" r:id="rId30"/>
    <p:sldId id="2147483134" r:id="rId31"/>
    <p:sldId id="2147483133" r:id="rId32"/>
    <p:sldId id="5492" r:id="rId33"/>
    <p:sldId id="873" r:id="rId34"/>
    <p:sldId id="2145708763" r:id="rId35"/>
    <p:sldId id="2147483089" r:id="rId36"/>
    <p:sldId id="2147483175" r:id="rId37"/>
    <p:sldId id="2147483149" r:id="rId38"/>
    <p:sldId id="2147482739" r:id="rId39"/>
    <p:sldId id="2147482762" r:id="rId40"/>
    <p:sldId id="2147483147" r:id="rId41"/>
    <p:sldId id="2147483166" r:id="rId42"/>
    <p:sldId id="2147483075" r:id="rId43"/>
    <p:sldId id="2147483144" r:id="rId44"/>
    <p:sldId id="2147483148" r:id="rId45"/>
    <p:sldId id="2147483176" r:id="rId46"/>
    <p:sldId id="2147483168" r:id="rId47"/>
    <p:sldId id="2147483167" r:id="rId48"/>
    <p:sldId id="2147483177" r:id="rId49"/>
    <p:sldId id="2147483170" r:id="rId50"/>
    <p:sldId id="2147483171" r:id="rId51"/>
    <p:sldId id="2147483173" r:id="rId52"/>
    <p:sldId id="2147483172" r:id="rId53"/>
    <p:sldId id="2147483174" r:id="rId54"/>
    <p:sldId id="2147483179" r:id="rId55"/>
    <p:sldId id="2147483178" r:id="rId5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21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7E"/>
    <a:srgbClr val="008691"/>
    <a:srgbClr val="B8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0"/>
    <p:restoredTop sz="94675"/>
  </p:normalViewPr>
  <p:slideViewPr>
    <p:cSldViewPr snapToGrid="0" showGuides="1">
      <p:cViewPr varScale="1">
        <p:scale>
          <a:sx n="114" d="100"/>
          <a:sy n="114" d="100"/>
        </p:scale>
        <p:origin x="360" y="184"/>
      </p:cViewPr>
      <p:guideLst>
        <p:guide pos="402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tableStyles" Target="tableStyle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AC69-DF20-B848-8574-6A310BCB910C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83B6-41BD-6D49-B575-742A239BE9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968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7B44-9A32-FBF9-A4D2-5F357CE1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D156D-D505-CAEE-9397-B4E3BA981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0980D-6961-C832-020B-F562149BF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D0284-B551-8EA8-99B4-D1F65A28F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47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82433-6F16-DF98-EB42-418808F7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AC8B3-33E1-CCCE-74BE-6A363441F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E6900-B9CE-122F-CBA6-D50674C00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D3208-DD8C-B1A3-1EBC-70E59AFE8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9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55A81-0D58-D934-A950-C476136B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64DA5-123F-6DB9-B2B7-EDA61C3D2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827B5-BB47-72F7-AD4F-5D0D0FFC1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D9D-1DD6-FC97-68F1-C55F30545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AE12-9861-CE41-2014-88008A64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D2D8A-7573-B3BF-9789-4BA7E3A6A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FCEE2-4E04-A740-1876-4C9711E35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CFD68-BD7A-6E44-C0E0-D4B4FACF3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7F0EC-AE44-2526-FBE7-FE99635AA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767A5-D708-1D16-5621-3FE40036F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01C77-DBA1-7F21-688F-AF17E9ADA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804CF-203F-7043-08A1-3FB1154EC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3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2086-B34B-1842-56EE-0AD8CAF63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E1874-9634-1870-7052-53CF7C8BE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32056-5197-6CA8-51BE-F086F59F7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D802-649E-2C08-7B25-057D2B0AB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5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5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71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84EF9-B099-14E5-148F-C7CF88470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C7A9D-5FAF-91EC-D6F9-7EC639A34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EE125-8E99-4842-40B4-8445ACF6A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E2D20-27AF-C2F5-8311-8146AF121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6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6EAA9-7AA6-D598-588A-685F70ACD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CBBFDD-221A-0D5B-246F-AEC6D7353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71EF9-5C48-AA1C-8563-2C8F3CC59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53239-4666-C0DA-115F-D5131C1BD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183B6-41BD-6D49-B575-742A239BE914}" type="slidenum">
              <a:rPr lang="en-BE" smtClean="0"/>
              <a:t>32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259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microsoft.com/office/2007/relationships/hdphoto" Target="../media/hdphoto2.wdp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4" Type="http://schemas.microsoft.com/office/2007/relationships/hdphoto" Target="../media/hdphoto3.wdp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2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35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1551399" y="8944"/>
            <a:ext cx="9991768" cy="51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sldNum" idx="12"/>
          </p:nvPr>
        </p:nvSpPr>
        <p:spPr>
          <a:xfrm>
            <a:off x="11625765" y="81863"/>
            <a:ext cx="4836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20;p57"/>
          <p:cNvSpPr txBox="1">
            <a:spLocks noGrp="1"/>
          </p:cNvSpPr>
          <p:nvPr>
            <p:ph type="body" idx="1"/>
          </p:nvPr>
        </p:nvSpPr>
        <p:spPr>
          <a:xfrm>
            <a:off x="287676" y="1047966"/>
            <a:ext cx="11625176" cy="553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5559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1pPr>
            <a:lvl2pPr marL="914377" lvl="1" indent="-35559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990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931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58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56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2" y="6317487"/>
            <a:ext cx="2743199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40715"/>
            <a:ext cx="10515600" cy="1020338"/>
          </a:xfrm>
          <a:noFill/>
        </p:spPr>
        <p:txBody>
          <a:bodyPr>
            <a:noAutofit/>
          </a:bodyPr>
          <a:lstStyle>
            <a:lvl1pPr>
              <a:defRPr sz="8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219575"/>
            <a:ext cx="4929188" cy="6111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6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2" y="5738785"/>
            <a:ext cx="2544025" cy="941017"/>
          </a:xfrm>
          <a:prstGeom prst="rect">
            <a:avLst/>
          </a:prstGeom>
          <a:noFill/>
        </p:spPr>
      </p:pic>
      <p:pic>
        <p:nvPicPr>
          <p:cNvPr id="7" name="Picture 6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814A857-E93A-A919-F2A4-6C226CEEB5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27" y="466187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981201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94519"/>
            <a:ext cx="10515600" cy="1068399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799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942563"/>
            <a:ext cx="4929188" cy="61118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5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185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6547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974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4638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482398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4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482398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3" y="1392063"/>
            <a:ext cx="6796209" cy="121692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09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75935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AE7-0745-E4D5-D021-D1DC781B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A246B-A675-12C0-E2E5-CF594D300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4" name="Picture Placeholder 6" descr="Gears">
            <a:extLst>
              <a:ext uri="{FF2B5EF4-FFF2-40B4-BE49-F238E27FC236}">
                <a16:creationId xmlns:a16="http://schemas.microsoft.com/office/drawing/2014/main" id="{1909FB33-FC90-5DA2-6D3B-313E37C6E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19" y="0"/>
            <a:ext cx="122691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54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861" indent="-34286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999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1995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7"/>
            <a:ext cx="5019675" cy="3271103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6" y="1989057"/>
            <a:ext cx="5019675" cy="3271103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04233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7"/>
            <a:ext cx="5019675" cy="327110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6" y="1989057"/>
            <a:ext cx="5019675" cy="327110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34802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1" y="2029023"/>
            <a:ext cx="5019674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3"/>
            <a:ext cx="5019674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6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352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1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1" y="2029023"/>
            <a:ext cx="5019674" cy="46037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3"/>
            <a:ext cx="5019674" cy="46037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6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0492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599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78027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7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8" y="1989057"/>
            <a:ext cx="3056399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1" y="1989057"/>
            <a:ext cx="3056399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2784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6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5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 Page 2">
  <p:cSld name="1_Text + Image Pag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8"/>
          <p:cNvSpPr txBox="1">
            <a:spLocks noGrp="1"/>
          </p:cNvSpPr>
          <p:nvPr>
            <p:ph type="body" idx="1"/>
          </p:nvPr>
        </p:nvSpPr>
        <p:spPr>
          <a:xfrm>
            <a:off x="1721736" y="1570384"/>
            <a:ext cx="4658743" cy="438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lvl="1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566" lvl="2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754" lvl="3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943" lvl="4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>
            <a:spLocks noGrp="1"/>
          </p:cNvSpPr>
          <p:nvPr>
            <p:ph type="pic" idx="2"/>
          </p:nvPr>
        </p:nvSpPr>
        <p:spPr>
          <a:xfrm>
            <a:off x="6624663" y="1570355"/>
            <a:ext cx="4927256" cy="438257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68"/>
          <p:cNvSpPr txBox="1">
            <a:spLocks noGrp="1"/>
          </p:cNvSpPr>
          <p:nvPr>
            <p:ph type="title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body" idx="3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1427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14377">
              <a:defRPr/>
            </a:pPr>
            <a:r>
              <a:rPr lang="en-GB"/>
              <a:t>30 October 2025</a:t>
            </a:r>
            <a:endParaRPr lang="en-BE"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defTabSz="914377">
              <a:defRPr/>
            </a:pPr>
            <a:fld id="{00000000-1234-1234-1234-123412341234}" type="slidenum">
              <a:rPr lang="en-BE" smtClean="0"/>
              <a:pPr defTabSz="914377">
                <a:defRPr/>
              </a:pPr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43493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2" y="2029023"/>
            <a:ext cx="3045643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690200"/>
            <a:ext cx="3045643" cy="2598238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6" y="2010170"/>
            <a:ext cx="3132055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200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5" y="2029023"/>
            <a:ext cx="3045643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5" y="2690200"/>
            <a:ext cx="3045643" cy="2598238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/>
                </a:solidFill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7092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6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720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6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84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3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6" y="2197664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9" y="2197101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3" y="4031392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6" y="4031391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9" y="4030828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1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8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143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8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843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4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5" y="589047"/>
            <a:ext cx="5138056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4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6652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1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4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5" y="589047"/>
            <a:ext cx="5138056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4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563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1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1068"/>
            <a:ext cx="7915276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833754"/>
            <a:ext cx="2974760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2" y="1833754"/>
            <a:ext cx="2974760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44970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 algn="l" defTabSz="914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3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6" y="459105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5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5" y="461167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9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9" y="461167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98468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 algn="l" defTabSz="914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3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6" y="459105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5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5" y="461167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9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9" y="461167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258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1_Full Page Image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1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216"/>
          <p:cNvSpPr txBox="1">
            <a:spLocks noGrp="1"/>
          </p:cNvSpPr>
          <p:nvPr>
            <p:ph type="body" idx="1"/>
          </p:nvPr>
        </p:nvSpPr>
        <p:spPr>
          <a:xfrm>
            <a:off x="311151" y="418955"/>
            <a:ext cx="1289043" cy="29003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33"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216"/>
          <p:cNvSpPr txBox="1">
            <a:spLocks noGrp="1"/>
          </p:cNvSpPr>
          <p:nvPr>
            <p:ph type="ftr" idx="11"/>
          </p:nvPr>
        </p:nvSpPr>
        <p:spPr>
          <a:xfrm>
            <a:off x="311427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30 October 2025</a:t>
            </a:r>
            <a:endParaRPr/>
          </a:p>
        </p:txBody>
      </p:sp>
      <p:sp>
        <p:nvSpPr>
          <p:cNvPr id="717" name="Google Shape;717;p216"/>
          <p:cNvSpPr txBox="1">
            <a:spLocks noGrp="1"/>
          </p:cNvSpPr>
          <p:nvPr>
            <p:ph type="sldNum" idx="12"/>
          </p:nvPr>
        </p:nvSpPr>
        <p:spPr>
          <a:xfrm>
            <a:off x="10744201" y="6423497"/>
            <a:ext cx="1289223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353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1" y="1706137"/>
            <a:ext cx="4840276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81" y="1706138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7926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3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9"/>
            <a:ext cx="6096001" cy="4521199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147" indent="0">
              <a:buNone/>
              <a:defRPr lang="en-US" sz="2399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13627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9"/>
            <a:ext cx="6096001" cy="4521199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147" indent="0">
              <a:buNone/>
              <a:defRPr lang="en-US" sz="2399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0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4215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9" y="1683035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978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1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7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5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26183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1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7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5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52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2" y="1644074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2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9" y="3793521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3" y="3941870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7" y="1679604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1" y="1827952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6" y="3829052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9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25365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9" y="1931349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9" y="3740132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9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8" y="1931349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8" y="3740132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0966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1" y="161373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9" y="161373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8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6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3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1" y="379976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9" y="379976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8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6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3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224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2" y="2079626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6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2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112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1_Text Pag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7"/>
          <p:cNvSpPr txBox="1">
            <a:spLocks noGrp="1"/>
          </p:cNvSpPr>
          <p:nvPr>
            <p:ph type="body" idx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377" lvl="1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566" lvl="2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754" lvl="3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943" lvl="4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7"/>
          <p:cNvSpPr txBox="1">
            <a:spLocks noGrp="1"/>
          </p:cNvSpPr>
          <p:nvPr>
            <p:ph type="title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Quicksand Medium"/>
              <a:buNone/>
              <a:defRPr sz="3500" b="0" i="0">
                <a:solidFill>
                  <a:srgbClr val="00869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7"/>
          <p:cNvSpPr txBox="1">
            <a:spLocks noGrp="1"/>
          </p:cNvSpPr>
          <p:nvPr>
            <p:ph type="sldNum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1" name="Google Shape;111;p197"/>
          <p:cNvSpPr txBox="1">
            <a:spLocks noGrp="1"/>
          </p:cNvSpPr>
          <p:nvPr>
            <p:ph type="body" idx="2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2446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2" y="2079626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6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2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87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996499"/>
            <a:ext cx="10515600" cy="1666876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21CDAFA4-0099-7700-ECFC-9E7489BEC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693965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277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031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687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  <a:p>
            <a:pPr lvl="0"/>
            <a:endParaRPr lang="nl-NL" dirty="0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9668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7184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4452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3969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715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6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51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FF48-51E4-E96C-6A07-A770D34E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256"/>
            <a:ext cx="10515600" cy="89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2439-FC41-28F7-4DD8-1C7D7FCAA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D2CA0-8290-3243-F0E0-D6AFCEB06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F99D8-C878-CB68-9919-E4E009A7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1000-6B9E-08F0-5516-D7532E3A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A12A-A8DF-E7C5-9481-37FAC338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D17EA-C834-295D-80EF-4C61CBA8B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1" y="136525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649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349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48F4C-8839-C656-8692-80EED32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86447-53BD-F38A-1369-5642ABB0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91710-2D9D-263B-A052-4E67A80B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69083-2AF9-F27D-EA2B-58D86CD8A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1" y="136525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9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2BCF-C68D-DC58-7507-7637CA6B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F9C9C-25E9-D497-1190-4C7CF9D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EE0DE-6AAF-3210-2BB0-FFAF7112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32285-1383-8C0F-869B-D1892776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E9AE3-0C74-A630-0F5F-5E485E776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1" y="136525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84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9809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2091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 dirty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7208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umber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rgbClr val="00C858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26B9A22-027A-0F44-94C3-351CD35C765D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0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50" indent="-361950">
              <a:buFont typeface="+mj-lt"/>
              <a:buAutoNum type="arabicParenR"/>
              <a:defRPr sz="2400"/>
            </a:lvl1pPr>
            <a:lvl2pPr marL="806450" indent="-363538">
              <a:buClr>
                <a:srgbClr val="00C858"/>
              </a:buClr>
              <a:buSzPct val="100000"/>
              <a:buFont typeface="+mj-lt"/>
              <a:buAutoNum type="alphaLcParenR"/>
              <a:defRPr sz="2000"/>
            </a:lvl2pPr>
            <a:lvl3pPr marL="1077913" indent="-271463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</a:t>
            </a:r>
            <a:r>
              <a:rPr lang="en-GB" noProof="0"/>
              <a:t>level</a:t>
            </a:r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46CB1-8DC6-4194-A9B1-E76AF87699FC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auto">
          <a:xfrm>
            <a:off x="6300000" y="993721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50" indent="-361950">
              <a:buFont typeface="+mj-lt"/>
              <a:buAutoNum type="arabicParenR"/>
              <a:defRPr sz="2400"/>
            </a:lvl1pPr>
            <a:lvl2pPr marL="806450" indent="-363538">
              <a:buClr>
                <a:srgbClr val="00C858"/>
              </a:buClr>
              <a:buSzPct val="100000"/>
              <a:buFont typeface="+mj-lt"/>
              <a:buAutoNum type="alphaLcParenR"/>
              <a:defRPr sz="2000">
                <a:solidFill>
                  <a:srgbClr val="00C858"/>
                </a:solidFill>
              </a:defRPr>
            </a:lvl2pPr>
            <a:lvl3pPr marL="1077913" indent="-271463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39404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 1 column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C858"/>
                </a:solidFill>
              </a:defRPr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26B9A22-027A-0F44-94C3-351CD35C765D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0"/>
            <a:ext cx="1117136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2000">
                <a:solidFill>
                  <a:srgbClr val="00C858"/>
                </a:solidFill>
              </a:defRPr>
            </a:lvl2pPr>
            <a:lvl3pPr marL="0" indent="0">
              <a:buFontTx/>
              <a:buNone/>
              <a:defRPr sz="1800"/>
            </a:lvl3pPr>
          </a:lstStyle>
          <a:p>
            <a:pPr lvl="0">
              <a:defRPr/>
            </a:pPr>
            <a:r>
              <a:rPr lang="en-GB" noProof="0"/>
              <a:t>First level</a:t>
            </a:r>
          </a:p>
          <a:p>
            <a:pPr lvl="1">
              <a:defRPr/>
            </a:pPr>
            <a:r>
              <a:rPr lang="en-GB" noProof="0"/>
              <a:t>Second level</a:t>
            </a:r>
          </a:p>
          <a:p>
            <a:pPr lvl="2">
              <a:defRPr/>
            </a:pPr>
            <a:r>
              <a:rPr lang="en-GB" noProof="0"/>
              <a:t>Third level</a:t>
            </a:r>
          </a:p>
        </p:txBody>
      </p:sp>
      <p:pic>
        <p:nvPicPr>
          <p:cNvPr id="5" name="Imagen 17">
            <a:extLst>
              <a:ext uri="{FF2B5EF4-FFF2-40B4-BE49-F238E27FC236}">
                <a16:creationId xmlns:a16="http://schemas.microsoft.com/office/drawing/2014/main" id="{38A19A0A-935A-4966-86D8-3265F818A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0"/>
            <a:ext cx="11703050" cy="17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30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2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9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2" y="6317487"/>
            <a:ext cx="2743199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40715"/>
            <a:ext cx="10515600" cy="1020338"/>
          </a:xfrm>
          <a:noFill/>
        </p:spPr>
        <p:txBody>
          <a:bodyPr>
            <a:noAutofit/>
          </a:bodyPr>
          <a:lstStyle>
            <a:lvl1pPr>
              <a:defRPr sz="87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219575"/>
            <a:ext cx="4929188" cy="6111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6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2" y="5738785"/>
            <a:ext cx="2544025" cy="941017"/>
          </a:xfrm>
          <a:prstGeom prst="rect">
            <a:avLst/>
          </a:prstGeom>
          <a:noFill/>
        </p:spPr>
      </p:pic>
      <p:pic>
        <p:nvPicPr>
          <p:cNvPr id="7" name="Picture 6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814A857-E93A-A919-F2A4-6C226CEEB5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27" y="466187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09119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3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71937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7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73638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1" y="360656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5534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3" y="940673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9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3" y="2270762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3077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3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9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2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9759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type="title">
  <p:cSld name="Cover Pag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423013" y="1600200"/>
            <a:ext cx="9144000" cy="1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Quicksand"/>
              <a:buNone/>
              <a:defRPr sz="6533" b="0" i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423013" y="2825751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733">
                <a:solidFill>
                  <a:schemeClr val="dk1"/>
                </a:solidFill>
              </a:defRPr>
            </a:lvl1pPr>
            <a:lvl2pPr lvl="1">
              <a:buNone/>
              <a:defRPr sz="1733">
                <a:solidFill>
                  <a:schemeClr val="dk1"/>
                </a:solidFill>
              </a:defRPr>
            </a:lvl2pPr>
            <a:lvl3pPr lvl="2">
              <a:buNone/>
              <a:defRPr sz="1733">
                <a:solidFill>
                  <a:schemeClr val="dk1"/>
                </a:solidFill>
              </a:defRPr>
            </a:lvl3pPr>
            <a:lvl4pPr lvl="3">
              <a:buNone/>
              <a:defRPr sz="1733">
                <a:solidFill>
                  <a:schemeClr val="dk1"/>
                </a:solidFill>
              </a:defRPr>
            </a:lvl4pPr>
            <a:lvl5pPr lvl="4">
              <a:buNone/>
              <a:defRPr sz="1733">
                <a:solidFill>
                  <a:schemeClr val="dk1"/>
                </a:solidFill>
              </a:defRPr>
            </a:lvl5pPr>
            <a:lvl6pPr lvl="5">
              <a:buNone/>
              <a:defRPr sz="1733">
                <a:solidFill>
                  <a:schemeClr val="dk1"/>
                </a:solidFill>
              </a:defRPr>
            </a:lvl6pPr>
            <a:lvl7pPr lvl="6">
              <a:buNone/>
              <a:defRPr sz="1733">
                <a:solidFill>
                  <a:schemeClr val="dk1"/>
                </a:solidFill>
              </a:defRPr>
            </a:lvl7pPr>
            <a:lvl8pPr lvl="7">
              <a:buNone/>
              <a:defRPr sz="1733">
                <a:solidFill>
                  <a:schemeClr val="dk1"/>
                </a:solidFill>
              </a:defRPr>
            </a:lvl8pPr>
            <a:lvl9pPr lvl="8">
              <a:buNone/>
              <a:defRPr sz="1733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1221243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195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9" y="1570384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Medium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56534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783" y="1898374"/>
            <a:ext cx="10371298" cy="423897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3256" y="790815"/>
            <a:ext cx="10335224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698" y="6382268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6870" y="1411913"/>
            <a:ext cx="1036142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3A8F246-9187-262D-8EC1-219E3ABAB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8826" y="6323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  <p:pic>
        <p:nvPicPr>
          <p:cNvPr id="7" name="Picture 6" descr="A black background with letters&#10;&#10;AI-generated content may be incorrect.">
            <a:extLst>
              <a:ext uri="{FF2B5EF4-FFF2-40B4-BE49-F238E27FC236}">
                <a16:creationId xmlns:a16="http://schemas.microsoft.com/office/drawing/2014/main" id="{D85AB973-02FB-58E6-4E32-DBD7B6842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6" y="330313"/>
            <a:ext cx="2660515" cy="4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6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981201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94519"/>
            <a:ext cx="10515600" cy="1068399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799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942563"/>
            <a:ext cx="4929188" cy="61118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5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0427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3" y="1570355"/>
            <a:ext cx="4927256" cy="4382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74582F7-7A91-F2A1-9A91-FE310393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5" y="6348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8692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3, no 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pic>
        <p:nvPicPr>
          <p:cNvPr id="5" name="Picture 4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FE752ED-40E2-C64A-2245-EE55EE3A4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2" y="436971"/>
            <a:ext cx="1297423" cy="2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76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377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353618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1013122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3A8F246-9187-262D-8EC1-219E3ABAB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5" y="6348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16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1" y="360655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4661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1_Text Pag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7"/>
          <p:cNvSpPr txBox="1">
            <a:spLocks noGrp="1"/>
          </p:cNvSpPr>
          <p:nvPr>
            <p:ph type="body" idx="1"/>
          </p:nvPr>
        </p:nvSpPr>
        <p:spPr>
          <a:xfrm>
            <a:off x="1721740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8" lvl="0" indent="-228589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354" lvl="1" indent="-3238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532" lvl="2" indent="-3238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709" lvl="3" indent="-3238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886" lvl="4" indent="-32383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7"/>
          <p:cNvSpPr txBox="1">
            <a:spLocks noGrp="1"/>
          </p:cNvSpPr>
          <p:nvPr>
            <p:ph type="title"/>
          </p:nvPr>
        </p:nvSpPr>
        <p:spPr>
          <a:xfrm>
            <a:off x="1721740" y="235636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Quicksand Medium"/>
              <a:buNone/>
              <a:defRPr sz="3500" b="0" i="0">
                <a:solidFill>
                  <a:srgbClr val="00869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7"/>
          <p:cNvSpPr txBox="1">
            <a:spLocks noGrp="1"/>
          </p:cNvSpPr>
          <p:nvPr>
            <p:ph type="sldNum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1" name="Google Shape;111;p197"/>
          <p:cNvSpPr txBox="1">
            <a:spLocks noGrp="1"/>
          </p:cNvSpPr>
          <p:nvPr>
            <p:ph type="body" idx="2"/>
          </p:nvPr>
        </p:nvSpPr>
        <p:spPr>
          <a:xfrm>
            <a:off x="1721741" y="895140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4017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7AB2-285B-C0B7-BD6E-2956B853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F22B-A330-847E-AA6A-36101F82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BE23F-F7A8-5FCB-29C3-C9C7162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95BA-2628-5BF8-1767-61DCB414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77A6-7041-B9CD-B257-CC8080CA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FCF6-DE27-47D0-A1C0-7DB8E9EF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596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05823-B0A9-9047-FAB4-A44410598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6319"/>
            <a:ext cx="12191999" cy="15081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9D844D-C5C0-33CD-BDCA-2EB9C55C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95" y="197728"/>
            <a:ext cx="9144000" cy="808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8281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5">
          <p15:clr>
            <a:srgbClr val="FBAE40"/>
          </p15:clr>
        </p15:guide>
        <p15:guide id="2" pos="2729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30604034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37499432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91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5964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7027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1284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5657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8901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234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44E7B-45B9-20C3-3496-26D447DE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6B7D-2CD2-D3E0-6993-0BE52E87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9" y="6356350"/>
            <a:ext cx="2743200" cy="365125"/>
          </a:xfrm>
        </p:spPr>
        <p:txBody>
          <a:bodyPr/>
          <a:lstStyle/>
          <a:p>
            <a:fld id="{A046F3F4-D1B2-484A-8F9F-0EAD61E174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6B72A6E6-B115-0C7E-411A-87FD029AC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9" y="424065"/>
            <a:ext cx="1290265" cy="290310"/>
          </a:xfrm>
          <a:prstGeom prst="rect">
            <a:avLst/>
          </a:prstGeom>
        </p:spPr>
      </p:pic>
      <p:pic>
        <p:nvPicPr>
          <p:cNvPr id="8" name="Picture 7" descr="A black background with pink and blue lines&#10;&#10;Description automatically generated">
            <a:extLst>
              <a:ext uri="{FF2B5EF4-FFF2-40B4-BE49-F238E27FC236}">
                <a16:creationId xmlns:a16="http://schemas.microsoft.com/office/drawing/2014/main" id="{F650E1A1-252A-834F-626C-3063A135A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156" y="4778476"/>
            <a:ext cx="5083724" cy="2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35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13039775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11281048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7538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35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7235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2947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2" y="643947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23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6947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71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2_Text Page 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2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31142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30 October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53270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C2F8-E87C-EC4F-9AD4-60E9D8B2DDA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28109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A26B9A22-027A-0F44-94C3-351CD35C76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0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>
              <a:defRPr/>
            </a:pPr>
            <a:r>
              <a:rPr lang="en-GB" noProof="0"/>
              <a:t>First level</a:t>
            </a:r>
          </a:p>
          <a:p>
            <a:pPr lvl="1">
              <a:defRPr/>
            </a:pPr>
            <a:r>
              <a:rPr lang="en-GB" noProof="0"/>
              <a:t>Second level</a:t>
            </a:r>
          </a:p>
          <a:p>
            <a:pPr lvl="2">
              <a:defRPr/>
            </a:pPr>
            <a:r>
              <a:rPr lang="en-GB" noProof="0"/>
              <a:t>Third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3F2683-7612-451D-B81A-10E4EBBD6C04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auto">
          <a:xfrm>
            <a:off x="6300000" y="1001154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>
              <a:defRPr/>
            </a:pPr>
            <a:r>
              <a:rPr lang="en-GB" noProof="0"/>
              <a:t>First level</a:t>
            </a:r>
          </a:p>
          <a:p>
            <a:pPr lvl="1">
              <a:defRPr/>
            </a:pPr>
            <a:r>
              <a:rPr lang="en-GB" noProof="0"/>
              <a:t>Second level</a:t>
            </a:r>
          </a:p>
          <a:p>
            <a:pPr lvl="2">
              <a:defRPr/>
            </a:pPr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10233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umber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rgbClr val="00C858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26B9A22-027A-0F44-94C3-351CD35C765D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0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50" indent="-361950">
              <a:buFont typeface="+mj-lt"/>
              <a:buAutoNum type="arabicParenR"/>
              <a:defRPr sz="2400"/>
            </a:lvl1pPr>
            <a:lvl2pPr marL="806450" indent="-363538">
              <a:buClr>
                <a:srgbClr val="00C858"/>
              </a:buClr>
              <a:buSzPct val="100000"/>
              <a:buFont typeface="+mj-lt"/>
              <a:buAutoNum type="alphaLcParenR"/>
              <a:defRPr sz="2000"/>
            </a:lvl2pPr>
            <a:lvl3pPr marL="1077913" indent="-271463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</a:t>
            </a:r>
            <a:r>
              <a:rPr lang="en-GB" noProof="0"/>
              <a:t>level</a:t>
            </a:r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46CB1-8DC6-4194-A9B1-E76AF87699FC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auto">
          <a:xfrm>
            <a:off x="6300000" y="993721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50" indent="-361950">
              <a:buFont typeface="+mj-lt"/>
              <a:buAutoNum type="arabicParenR"/>
              <a:defRPr sz="2400"/>
            </a:lvl1pPr>
            <a:lvl2pPr marL="806450" indent="-363538">
              <a:buClr>
                <a:srgbClr val="00C858"/>
              </a:buClr>
              <a:buSzPct val="100000"/>
              <a:buFont typeface="+mj-lt"/>
              <a:buAutoNum type="alphaLcParenR"/>
              <a:defRPr sz="2000">
                <a:solidFill>
                  <a:srgbClr val="00C858"/>
                </a:solidFill>
              </a:defRPr>
            </a:lvl2pPr>
            <a:lvl3pPr marL="1077913" indent="-271463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0702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 1 column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C858"/>
                </a:solidFill>
              </a:defRPr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26B9A22-027A-0F44-94C3-351CD35C765D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0"/>
            <a:ext cx="1117136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2000">
                <a:solidFill>
                  <a:srgbClr val="00C858"/>
                </a:solidFill>
              </a:defRPr>
            </a:lvl2pPr>
            <a:lvl3pPr marL="0" indent="0">
              <a:buFontTx/>
              <a:buNone/>
              <a:defRPr sz="1800"/>
            </a:lvl3pPr>
          </a:lstStyle>
          <a:p>
            <a:pPr lvl="0">
              <a:defRPr/>
            </a:pPr>
            <a:r>
              <a:rPr lang="en-GB" noProof="0"/>
              <a:t>First level</a:t>
            </a:r>
          </a:p>
          <a:p>
            <a:pPr lvl="1">
              <a:defRPr/>
            </a:pPr>
            <a:r>
              <a:rPr lang="en-GB" noProof="0"/>
              <a:t>Second level</a:t>
            </a:r>
          </a:p>
          <a:p>
            <a:pPr lvl="2">
              <a:defRPr/>
            </a:pPr>
            <a:r>
              <a:rPr lang="en-GB" noProof="0"/>
              <a:t>Third level</a:t>
            </a:r>
          </a:p>
        </p:txBody>
      </p:sp>
      <p:pic>
        <p:nvPicPr>
          <p:cNvPr id="5" name="Imagen 17">
            <a:extLst>
              <a:ext uri="{FF2B5EF4-FFF2-40B4-BE49-F238E27FC236}">
                <a16:creationId xmlns:a16="http://schemas.microsoft.com/office/drawing/2014/main" id="{38A19A0A-935A-4966-86D8-3265F818A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0"/>
            <a:ext cx="11703050" cy="17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6534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05823-B0A9-9047-FAB4-A44410598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6319"/>
            <a:ext cx="12191999" cy="15081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9D844D-C5C0-33CD-BDCA-2EB9C55C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95" y="197728"/>
            <a:ext cx="9144000" cy="808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02786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6138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1" y="1"/>
            <a:ext cx="12192000" cy="3809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34899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4441826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934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1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49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8663098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1" y="360655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7525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3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3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3" y="643947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0743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6158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44E7B-45B9-20C3-3496-26D447DE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6B7D-2CD2-D3E0-6993-0BE52E87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9" y="6356351"/>
            <a:ext cx="2743200" cy="365125"/>
          </a:xfrm>
        </p:spPr>
        <p:txBody>
          <a:bodyPr/>
          <a:lstStyle/>
          <a:p>
            <a:fld id="{A046F3F4-D1B2-484A-8F9F-0EAD61E1745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6B72A6E6-B115-0C7E-411A-87FD029AC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0" y="424066"/>
            <a:ext cx="1290265" cy="290311"/>
          </a:xfrm>
          <a:prstGeom prst="rect">
            <a:avLst/>
          </a:prstGeom>
        </p:spPr>
      </p:pic>
      <p:pic>
        <p:nvPicPr>
          <p:cNvPr id="8" name="Picture 7" descr="A black background with pink and blue lines&#10;&#10;Description automatically generated">
            <a:extLst>
              <a:ext uri="{FF2B5EF4-FFF2-40B4-BE49-F238E27FC236}">
                <a16:creationId xmlns:a16="http://schemas.microsoft.com/office/drawing/2014/main" id="{F650E1A1-252A-834F-626C-3063A135A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157" y="4778477"/>
            <a:ext cx="5083724" cy="2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9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1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49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20346328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CFA3A-C5C8-38C4-26A8-5C0668FF6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8443762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3" y="1570355"/>
            <a:ext cx="4927256" cy="4382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54A490-193E-E7E7-692B-771ED26045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1FF53C9-60B4-F295-1222-39E0717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6921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7" y="1570353"/>
            <a:ext cx="9830180" cy="4382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Insert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53DB0E-862A-409E-ECA4-584E5036E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C1272FE-4131-48EB-6E8E-368644F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8418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1" y="360655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91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482398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4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3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3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FE2DB8-521E-FDC5-730D-F627D33FC0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F0CB116-1CCE-93D4-0267-1AD8CF4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7653" y="643947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127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60335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8C57D3-0CDD-55FA-1F7B-B6D5F5C12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34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age 3">
  <p:cSld name="2_Text Page 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721739" y="1570383"/>
            <a:ext cx="9830179" cy="43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lvl="1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566" lvl="2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754" lvl="3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5943" lvl="4" indent="-3238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1721739" y="235634"/>
            <a:ext cx="9830179" cy="6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691"/>
              </a:buClr>
              <a:buSzPts val="3500"/>
              <a:buFont typeface="Roboto"/>
              <a:buNone/>
              <a:defRPr sz="3500" b="0" i="0">
                <a:solidFill>
                  <a:srgbClr val="00869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2"/>
          </p:nvPr>
        </p:nvSpPr>
        <p:spPr>
          <a:xfrm>
            <a:off x="1721741" y="895138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sz="1900" b="0" i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ftr" idx="11"/>
          </p:nvPr>
        </p:nvSpPr>
        <p:spPr>
          <a:xfrm>
            <a:off x="311427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86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30 October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86139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05823-B0A9-9047-FAB4-A44410598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06319"/>
            <a:ext cx="12191999" cy="15081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9D844D-C5C0-33CD-BDCA-2EB9C55C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95" y="197728"/>
            <a:ext cx="9144000" cy="80865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47462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1" y="360655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7" y="6356351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805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4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8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1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6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1" y="6423498"/>
            <a:ext cx="1289223" cy="19887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721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FF48-51E4-E96C-6A07-A770D34E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256"/>
            <a:ext cx="10515600" cy="896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2439-FC41-28F7-4DD8-1C7D7FCAA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D2CA0-8290-3243-F0E0-D6AFCEB06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F99D8-C878-CB68-9919-E4E009A7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1000-6B9E-08F0-5516-D7532E3A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FA12A-A8DF-E7C5-9481-37FAC338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D17EA-C834-295D-80EF-4C61CBA8B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2" y="136526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31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1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49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8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77349067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48F4C-8839-C656-8692-80EED32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86447-53BD-F38A-1369-5642ABB0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91710-2D9D-263B-A052-4E67A80B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69083-2AF9-F27D-EA2B-58D86CD8A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2" y="136526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1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1" y="2482398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89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2BCF-C68D-DC58-7507-7637CA6B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F9C9C-25E9-D497-1190-4C7CF9D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EE0DE-6AAF-3210-2BB0-FFAF7112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30 October 2025</a:t>
            </a:r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32285-1383-8C0F-869B-D1892776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E7250-D1CF-5E40-94EA-19AFC00F6B73}" type="slidenum">
              <a:rPr lang="en-FI" smtClean="0"/>
              <a:t>‹#›</a:t>
            </a:fld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E9AE3-0C74-A630-0F5F-5E485E776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2" y="136526"/>
            <a:ext cx="3064565" cy="6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47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1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49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8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10006545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number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5FBA-B2CC-4768-B269-AA9703D3B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rgbClr val="00C858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48F38-0C7D-4C09-B2D2-701466A9D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A26B9A22-027A-0F44-94C3-351CD35C765D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61EE85-161F-4B54-A976-4BF9FDCCA1B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84000" y="993721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42" indent="-361942">
              <a:buFont typeface="+mj-lt"/>
              <a:buAutoNum type="arabicParenR"/>
              <a:defRPr sz="2400"/>
            </a:lvl1pPr>
            <a:lvl2pPr marL="806431" indent="-363530">
              <a:buClr>
                <a:srgbClr val="00C858"/>
              </a:buClr>
              <a:buSzPct val="100000"/>
              <a:buFont typeface="+mj-lt"/>
              <a:buAutoNum type="alphaLcParenR"/>
              <a:defRPr sz="2000"/>
            </a:lvl2pPr>
            <a:lvl3pPr marL="1077886" indent="-271456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</a:t>
            </a:r>
            <a:r>
              <a:rPr lang="en-GB" noProof="0"/>
              <a:t>level</a:t>
            </a:r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46CB1-8DC6-4194-A9B1-E76AF87699FC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auto">
          <a:xfrm>
            <a:off x="6300000" y="993722"/>
            <a:ext cx="5544000" cy="5717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1942" indent="-361942">
              <a:buFont typeface="+mj-lt"/>
              <a:buAutoNum type="arabicParenR"/>
              <a:defRPr sz="2400"/>
            </a:lvl1pPr>
            <a:lvl2pPr marL="806431" indent="-363530">
              <a:buClr>
                <a:srgbClr val="00C858"/>
              </a:buClr>
              <a:buSzPct val="100000"/>
              <a:buFont typeface="+mj-lt"/>
              <a:buAutoNum type="alphaLcParenR"/>
              <a:defRPr sz="2000">
                <a:solidFill>
                  <a:srgbClr val="00C858"/>
                </a:solidFill>
              </a:defRPr>
            </a:lvl2pPr>
            <a:lvl3pPr marL="1077886" indent="-271456">
              <a:buFont typeface="+mj-lt"/>
              <a:buAutoNum type="romanLcPeriod"/>
              <a:defRPr sz="1800"/>
            </a:lvl3pPr>
          </a:lstStyle>
          <a:p>
            <a:pPr lvl="0">
              <a:defRPr/>
            </a:pPr>
            <a:r>
              <a:rPr lang="en-GB"/>
              <a:t>First level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32778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8833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5637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BB8B0B-76AF-DF95-7D44-C993B219FA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426" y="6356350"/>
            <a:ext cx="4114800" cy="365125"/>
          </a:xfrm>
        </p:spPr>
        <p:txBody>
          <a:bodyPr/>
          <a:lstStyle>
            <a:lvl1pPr>
              <a:defRPr sz="1200"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BF33EF8-2365-726E-1E6B-3294A325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1821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noProof="0"/>
              <a:t>Here goes a sub-headline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 noProof="0"/>
              <a:t>Click here to insert text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F69F1B-2023-5CA3-335D-E4DE0B6D59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25209" y="6363216"/>
            <a:ext cx="4114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61C2-EB7D-0C90-DDF2-1919EE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423497"/>
            <a:ext cx="1289222" cy="19887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8691"/>
                </a:solidFill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20987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38214715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0" i="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Here goes the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ED38-AA7E-DCBC-3FF9-C229D96AE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3013" y="6173787"/>
            <a:ext cx="4114800" cy="365125"/>
          </a:xfr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nl-NL"/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400002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559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AE7-0745-E4D5-D021-D1DC781B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A246B-A675-12C0-E2E5-CF594D300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4" name="Picture Placeholder 6" descr="Gears">
            <a:extLst>
              <a:ext uri="{FF2B5EF4-FFF2-40B4-BE49-F238E27FC236}">
                <a16:creationId xmlns:a16="http://schemas.microsoft.com/office/drawing/2014/main" id="{1909FB33-FC90-5DA2-6D3B-313E37C6E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19" y="0"/>
            <a:ext cx="122691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49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861" indent="-342861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1999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726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7"/>
            <a:ext cx="5019675" cy="3271103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6" y="1989057"/>
            <a:ext cx="5019675" cy="3271103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2186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7"/>
            <a:ext cx="5019675" cy="327110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6" y="1989057"/>
            <a:ext cx="5019675" cy="3271103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462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1" y="2029023"/>
            <a:ext cx="5019674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3"/>
            <a:ext cx="5019674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6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104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1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1" y="2029023"/>
            <a:ext cx="5019674" cy="46037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3"/>
            <a:ext cx="5019674" cy="46037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6" y="2724151"/>
            <a:ext cx="5019675" cy="2536007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822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3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0832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599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396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7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8" y="1989057"/>
            <a:ext cx="3056399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1" y="1989057"/>
            <a:ext cx="3056399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79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6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7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15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2" y="2029023"/>
            <a:ext cx="3045643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690200"/>
            <a:ext cx="3045643" cy="2598238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6" y="2010170"/>
            <a:ext cx="3132055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200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5" y="2029023"/>
            <a:ext cx="3045643" cy="460376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3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5" y="2690200"/>
            <a:ext cx="3045643" cy="2598238"/>
          </a:xfrm>
        </p:spPr>
        <p:txBody>
          <a:bodyPr>
            <a:noAutofit/>
          </a:bodyPr>
          <a:lstStyle>
            <a:lvl1pPr>
              <a:defRPr sz="1999">
                <a:solidFill>
                  <a:schemeClr val="tx1"/>
                </a:solidFill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485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6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285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6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078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3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6" y="2197664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9" y="2197101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3" y="4031392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6" y="4031391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9" y="4030828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1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8"/>
            <a:ext cx="2519364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4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582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8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40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4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5" y="589047"/>
            <a:ext cx="5138056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4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15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1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4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5" y="589047"/>
            <a:ext cx="5138056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4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7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3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9" y="235635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 Light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9"/>
            <a:ext cx="9830176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1155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1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1068"/>
            <a:ext cx="7915276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833754"/>
            <a:ext cx="2974760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2" y="1833754"/>
            <a:ext cx="2974760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317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 algn="l" defTabSz="914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3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6" y="459105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5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5" y="461167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9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9" y="4611672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1830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1" cy="816904"/>
          </a:xfrm>
        </p:spPr>
        <p:txBody>
          <a:bodyPr>
            <a:noAutofit/>
          </a:bodyPr>
          <a:lstStyle>
            <a:lvl1pPr algn="l" defTabSz="9142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3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6" y="459105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5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5" y="461167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9" y="1571393"/>
            <a:ext cx="3008501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9" y="4611672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0674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1" y="1706137"/>
            <a:ext cx="4840276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81" y="1706138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3064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3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9"/>
            <a:ext cx="6096001" cy="4521199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147" indent="0">
              <a:buNone/>
              <a:defRPr lang="en-US" sz="2399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9364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9"/>
            <a:ext cx="6096001" cy="4521199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147" indent="0">
              <a:buNone/>
              <a:defRPr lang="en-US" sz="2399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0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1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7255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9" y="1683035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142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1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7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5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4588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1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7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5" y="1923897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582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2" y="1644074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2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9" y="3793521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3" y="3941870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7" y="1679604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1" y="1827952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6" y="3829052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9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19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0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1" y="360656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517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9" y="1931349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9" y="3740132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9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8" y="1931349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8" y="3740132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745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1" y="161373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9" y="161373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8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6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3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1" y="379976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9" y="3799761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8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6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3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972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2" y="2079626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6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2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34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2" y="2079626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6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2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280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8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996499"/>
            <a:ext cx="10515600" cy="1666876"/>
          </a:xfrm>
        </p:spPr>
        <p:txBody>
          <a:bodyPr>
            <a:noAutofit/>
          </a:bodyPr>
          <a:lstStyle>
            <a:lvl1pPr marL="0" indent="0">
              <a:buNone/>
              <a:defRPr sz="1999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7"/>
            <a:ext cx="1257867" cy="763200"/>
          </a:xfrm>
          <a:prstGeom prst="rect">
            <a:avLst/>
          </a:prstGeom>
        </p:spPr>
      </p:pic>
      <p:pic>
        <p:nvPicPr>
          <p:cNvPr id="4" name="Picture 3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21CDAFA4-0099-7700-ECFC-9E7489BEC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693965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3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7" name="Picture 6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5814A857-E93A-A919-F2A4-6C226CEEB5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25" y="466187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271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570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279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920F16-67B9-4B13-F015-E953919C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EEF53FE-8D73-F338-C7BC-3BD523CB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193" y="940673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57915A-F087-78A5-3BC0-0FE86D78E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8192" y="1650369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9452988D-DD8F-6942-0798-DC58681C28B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68193" y="2270762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48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5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5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8098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AE7-0745-E4D5-D021-D1DC781B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A246B-A675-12C0-E2E5-CF594D300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pic>
        <p:nvPicPr>
          <p:cNvPr id="4" name="Picture Placeholder 6" descr="Gears">
            <a:extLst>
              <a:ext uri="{FF2B5EF4-FFF2-40B4-BE49-F238E27FC236}">
                <a16:creationId xmlns:a16="http://schemas.microsoft.com/office/drawing/2014/main" id="{1909FB33-FC90-5DA2-6D3B-313E37C6E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20" y="0"/>
            <a:ext cx="122691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2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998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263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2931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3440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1543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3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D656E32-FFC6-4D84-D523-2D3E3634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EB6A9A-0309-B84E-508E-B227E073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054" y="940673"/>
            <a:ext cx="5082367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3CDDC73-2434-B276-FA2C-D1B633A27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7052" y="1650369"/>
            <a:ext cx="5082368" cy="3647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B6650B74-A9C0-63E3-4272-0EE83B5EE3E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787054" y="2270762"/>
            <a:ext cx="5082367" cy="368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CDA03E-2B8A-F194-817F-29C4D2BF19E2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1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33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2780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2362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0020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12456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84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466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551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8904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77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4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684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124A14D2-62F9-154F-AF9D-F68D6855F0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7771" y="6263698"/>
            <a:ext cx="5141660" cy="210333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591" b="0" i="0">
                <a:solidFill>
                  <a:schemeClr val="tx1"/>
                </a:solidFill>
                <a:latin typeface="SF Arborcrest Light" pitchFamily="2" charset="0"/>
              </a:defRPr>
            </a:lvl1pPr>
            <a:lvl2pPr marL="257168" indent="0">
              <a:buNone/>
              <a:defRPr/>
            </a:lvl2pPr>
            <a:lvl3pPr marL="514338" indent="0">
              <a:buNone/>
              <a:defRPr/>
            </a:lvl3pPr>
            <a:lvl4pPr marL="771506" indent="0">
              <a:buNone/>
              <a:defRPr/>
            </a:lvl4pPr>
            <a:lvl5pPr marL="1028674" indent="0">
              <a:buNone/>
              <a:defRPr/>
            </a:lvl5pPr>
          </a:lstStyle>
          <a:p>
            <a:pPr lvl="0"/>
            <a:r>
              <a:rPr lang="it-IT"/>
              <a:t>MEETING NAME – PLACE – DD/MM/YYY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14CE2F-D955-C445-A33E-F5089F2D0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553" y="891912"/>
            <a:ext cx="11218140" cy="449750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4" name="Immagine 3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BEC64A53-80DA-1A19-64D3-328D8B7BA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23" y="5986816"/>
            <a:ext cx="2200751" cy="8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9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735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5611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5022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3631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358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253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05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17192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585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98893C-4CC2-2B2F-4FC8-5E0C5AE0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8" y="1261880"/>
            <a:ext cx="11073103" cy="5684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C9F0B7-F98C-CB91-2115-2967E7B1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8" y="1902691"/>
            <a:ext cx="11073103" cy="44234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DDBB2-E3A5-184D-9122-109D1DA6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236" y="6473329"/>
            <a:ext cx="2826039" cy="9477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7E5B5-9B3B-1F13-E51F-88E6C87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30 October 2025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32B03-1FFF-FE82-834F-9C4FBE4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746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095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012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57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21CDAFA4-0099-7700-ECFC-9E7489BEC3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9" y="693965"/>
            <a:ext cx="1610207" cy="1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2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34CEF8-D5AF-1EB2-8A65-D95E98FCB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CD3A17-2FD3-A6E8-AE64-84E688E64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0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en-GB" noProof="0"/>
              <a:t>Here goes the title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A24123-D2B8-3C6F-4F69-0B7797E855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Here goes the subtitle</a:t>
            </a:r>
          </a:p>
        </p:txBody>
      </p:sp>
    </p:spTree>
    <p:extLst>
      <p:ext uri="{BB962C8B-B14F-4D97-AF65-F5344CB8AC3E}">
        <p14:creationId xmlns:p14="http://schemas.microsoft.com/office/powerpoint/2010/main" val="14182884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EEE7FD-AC98-618B-4B33-B4CE3DC4C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5377"/>
            <a:ext cx="12192000" cy="6858000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353617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1013121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3A8F246-9187-262D-8EC1-219E3ABAB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275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, no tw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8" y="1570383"/>
            <a:ext cx="9830179" cy="43825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64CCA-ABA8-8CE0-F93C-570DFB1CB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AD285AC-4CA3-AE2B-DFBA-B38823142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pic>
        <p:nvPicPr>
          <p:cNvPr id="5" name="Picture 4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FE752ED-40E2-C64A-2245-EE55EE3A4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436970"/>
            <a:ext cx="1297422" cy="2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11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8A8059C-26F4-E946-A41E-D6E31EB5F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674B7DB3-B3E5-0FD2-089E-D9FBE946771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721736" y="1570384"/>
            <a:ext cx="4658743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500" b="0" i="0" kern="1500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2pPr>
            <a:lvl3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3pPr>
            <a:lvl4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4pPr>
            <a:lvl5pPr>
              <a:defRPr sz="1500" baseline="0">
                <a:solidFill>
                  <a:schemeClr val="bg2">
                    <a:lumMod val="25000"/>
                  </a:schemeClr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0"/>
            <a:endParaRPr lang="nl-NL"/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5C96C-9F63-7043-62F1-6FFE7084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914087-1964-533C-A64A-45AABF8F83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74582F7-7A91-F2A1-9A91-FE310393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2753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07D1EB-30D1-0020-72FE-E993026AF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566BBDF6-7171-730B-A0C1-3D354D1F2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00869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l-NL" err="1"/>
              <a:t>Insert</a:t>
            </a:r>
            <a:r>
              <a:rPr lang="nl-NL"/>
              <a:t> Image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3E47-0E6A-DE16-0730-64C755DD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80E89-3DFC-FEDF-2D5A-74F3DB640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1738" y="235633"/>
            <a:ext cx="9830179" cy="603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0" i="0">
                <a:solidFill>
                  <a:srgbClr val="008691"/>
                </a:solidFill>
                <a:latin typeface="Quicksand" pitchFamily="2" charset="77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headline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6BE4D2-1F34-08DC-1FCF-6FD82EBB6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 baseline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defRPr>
            </a:lvl1pPr>
          </a:lstStyle>
          <a:p>
            <a:r>
              <a:rPr lang="nl-NL" err="1"/>
              <a:t>Here</a:t>
            </a:r>
            <a:r>
              <a:rPr lang="nl-NL"/>
              <a:t> </a:t>
            </a:r>
            <a:r>
              <a:rPr lang="nl-NL" err="1"/>
              <a:t>goes</a:t>
            </a:r>
            <a:r>
              <a:rPr lang="nl-NL"/>
              <a:t> a sub-headline</a:t>
            </a:r>
            <a:endParaRPr lang="en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E2B70E-5485-79A1-4FA6-DDE226FB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626" y="6348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959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A1AAEF-E0DD-FCD8-E2C6-D903DBA1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93BA1C-54ED-085E-FE9B-4B19B266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" y="360654"/>
            <a:ext cx="1196340" cy="340893"/>
          </a:xfrm>
          <a:prstGeom prst="rect">
            <a:avLst/>
          </a:prstGeom>
        </p:spPr>
      </p:pic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84E629F0-B24B-DF29-FA55-A4534D39772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311150" y="418955"/>
            <a:ext cx="1289043" cy="2900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9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image" Target="../media/image11.jpe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image" Target="../media/image11.jpeg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image" Target="../media/image11.jpeg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slideLayout" Target="../slideLayouts/slideLayout202.xml"/><Relationship Id="rId39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197.xml"/><Relationship Id="rId34" Type="http://schemas.openxmlformats.org/officeDocument/2006/relationships/slideLayout" Target="../slideLayouts/slideLayout210.xml"/><Relationship Id="rId42" Type="http://schemas.openxmlformats.org/officeDocument/2006/relationships/slideLayout" Target="../slideLayouts/slideLayout218.xml"/><Relationship Id="rId47" Type="http://schemas.openxmlformats.org/officeDocument/2006/relationships/slideLayout" Target="../slideLayouts/slideLayout223.xml"/><Relationship Id="rId50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187.xml"/><Relationship Id="rId24" Type="http://schemas.openxmlformats.org/officeDocument/2006/relationships/slideLayout" Target="../slideLayouts/slideLayout200.xml"/><Relationship Id="rId32" Type="http://schemas.openxmlformats.org/officeDocument/2006/relationships/slideLayout" Target="../slideLayouts/slideLayout208.xml"/><Relationship Id="rId37" Type="http://schemas.openxmlformats.org/officeDocument/2006/relationships/slideLayout" Target="../slideLayouts/slideLayout213.xml"/><Relationship Id="rId40" Type="http://schemas.openxmlformats.org/officeDocument/2006/relationships/slideLayout" Target="../slideLayouts/slideLayout216.xml"/><Relationship Id="rId45" Type="http://schemas.openxmlformats.org/officeDocument/2006/relationships/slideLayout" Target="../slideLayouts/slideLayout221.xml"/><Relationship Id="rId53" Type="http://schemas.openxmlformats.org/officeDocument/2006/relationships/theme" Target="../theme/theme9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31" Type="http://schemas.openxmlformats.org/officeDocument/2006/relationships/slideLayout" Target="../slideLayouts/slideLayout207.xml"/><Relationship Id="rId44" Type="http://schemas.openxmlformats.org/officeDocument/2006/relationships/slideLayout" Target="../slideLayouts/slideLayout220.xml"/><Relationship Id="rId52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Relationship Id="rId27" Type="http://schemas.openxmlformats.org/officeDocument/2006/relationships/slideLayout" Target="../slideLayouts/slideLayout203.xml"/><Relationship Id="rId30" Type="http://schemas.openxmlformats.org/officeDocument/2006/relationships/slideLayout" Target="../slideLayouts/slideLayout206.xml"/><Relationship Id="rId35" Type="http://schemas.openxmlformats.org/officeDocument/2006/relationships/slideLayout" Target="../slideLayouts/slideLayout211.xml"/><Relationship Id="rId43" Type="http://schemas.openxmlformats.org/officeDocument/2006/relationships/slideLayout" Target="../slideLayouts/slideLayout219.xml"/><Relationship Id="rId48" Type="http://schemas.openxmlformats.org/officeDocument/2006/relationships/slideLayout" Target="../slideLayouts/slideLayout224.xml"/><Relationship Id="rId8" Type="http://schemas.openxmlformats.org/officeDocument/2006/relationships/slideLayout" Target="../slideLayouts/slideLayout184.xml"/><Relationship Id="rId51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slideLayout" Target="../slideLayouts/slideLayout201.xml"/><Relationship Id="rId33" Type="http://schemas.openxmlformats.org/officeDocument/2006/relationships/slideLayout" Target="../slideLayouts/slideLayout209.xml"/><Relationship Id="rId38" Type="http://schemas.openxmlformats.org/officeDocument/2006/relationships/slideLayout" Target="../slideLayouts/slideLayout214.xml"/><Relationship Id="rId4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196.xml"/><Relationship Id="rId41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28" Type="http://schemas.openxmlformats.org/officeDocument/2006/relationships/slideLayout" Target="../slideLayouts/slideLayout204.xml"/><Relationship Id="rId36" Type="http://schemas.openxmlformats.org/officeDocument/2006/relationships/slideLayout" Target="../slideLayouts/slideLayout212.xml"/><Relationship Id="rId49" Type="http://schemas.openxmlformats.org/officeDocument/2006/relationships/slideLayout" Target="../slideLayouts/slideLayout2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261FB-322C-8A0F-329F-54EA2DD2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9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717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1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</p:sldLayoutIdLst>
  <p:hf sldNum="0" hdr="0" dt="0"/>
  <p:txStyles>
    <p:titleStyle>
      <a:lvl1pPr algn="l" defTabSz="9142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864" indent="-285717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9" indent="-228574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6" indent="-228574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3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9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1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261FB-322C-8A0F-329F-54EA2DD2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9" y="6282070"/>
            <a:ext cx="2743199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1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9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</p:sldLayoutIdLst>
  <p:hf sldNum="0" hdr="0" dt="0"/>
  <p:txStyles>
    <p:titleStyle>
      <a:lvl1pPr algn="l" defTabSz="9142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864" indent="-285717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9" indent="-228574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6" indent="-228574" algn="l" defTabSz="914296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3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9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1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30 October 2025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6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A261FB-322C-8A0F-329F-54EA2DD2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4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Light"/>
              <a:buNone/>
              <a:defRPr sz="33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30 October 2025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93012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40A129-CB28-2478-0535-8A79294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175-A070-FC1F-C253-34FEB28F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21F74-1CF2-CCDE-A252-6E87D534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1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r>
              <a:rPr lang="nl-NL"/>
              <a:t>30 October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960BA-AE18-7043-11DF-A1047193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</a:defRPr>
            </a:lvl1pPr>
          </a:lstStyle>
          <a:p>
            <a:fld id="{41814595-6856-9B4E-BECB-F9B7E4876AE1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69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29" r:id="rId24"/>
    <p:sldLayoutId id="2147484030" r:id="rId25"/>
    <p:sldLayoutId id="2147484031" r:id="rId26"/>
    <p:sldLayoutId id="2147484032" r:id="rId27"/>
    <p:sldLayoutId id="2147484033" r:id="rId28"/>
    <p:sldLayoutId id="2147484034" r:id="rId29"/>
    <p:sldLayoutId id="2147484035" r:id="rId30"/>
    <p:sldLayoutId id="2147484036" r:id="rId31"/>
    <p:sldLayoutId id="2147484037" r:id="rId32"/>
    <p:sldLayoutId id="2147484038" r:id="rId33"/>
    <p:sldLayoutId id="2147484039" r:id="rId34"/>
    <p:sldLayoutId id="2147484040" r:id="rId35"/>
    <p:sldLayoutId id="2147484041" r:id="rId36"/>
    <p:sldLayoutId id="2147484042" r:id="rId37"/>
    <p:sldLayoutId id="2147484043" r:id="rId38"/>
    <p:sldLayoutId id="2147484044" r:id="rId39"/>
    <p:sldLayoutId id="2147484045" r:id="rId40"/>
    <p:sldLayoutId id="2147484046" r:id="rId41"/>
    <p:sldLayoutId id="2147484047" r:id="rId42"/>
    <p:sldLayoutId id="2147484048" r:id="rId43"/>
    <p:sldLayoutId id="2147484049" r:id="rId44"/>
    <p:sldLayoutId id="2147484050" r:id="rId45"/>
    <p:sldLayoutId id="2147484051" r:id="rId46"/>
    <p:sldLayoutId id="2147484052" r:id="rId47"/>
    <p:sldLayoutId id="2147484053" r:id="rId48"/>
    <p:sldLayoutId id="2147484054" r:id="rId49"/>
    <p:sldLayoutId id="2147484055" r:id="rId50"/>
    <p:sldLayoutId id="2147484056" r:id="rId51"/>
    <p:sldLayoutId id="2147484057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question-marks-on-paper-crafts-5428824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question-marks-on-paper-crafts-5428824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question-marks-on-paper-crafts-5428824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question-marks-on-paper-crafts-5428824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question-marks-on-paper-crafts-5428824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8548-2831-BCDF-BBED-12B4AB38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2469994"/>
            <a:ext cx="9144000" cy="1006475"/>
          </a:xfrm>
        </p:spPr>
        <p:txBody>
          <a:bodyPr>
            <a:normAutofit fontScale="90000"/>
          </a:bodyPr>
          <a:lstStyle/>
          <a:p>
            <a:r>
              <a:rPr lang="en-BE" dirty="0">
                <a:latin typeface="Quicksand" pitchFamily="2" charset="77"/>
              </a:rPr>
              <a:t>Meeting with </a:t>
            </a:r>
            <a:br>
              <a:rPr lang="en-BE" dirty="0">
                <a:latin typeface="Quicksand" pitchFamily="2" charset="77"/>
              </a:rPr>
            </a:br>
            <a:r>
              <a:rPr lang="en-BE" dirty="0">
                <a:latin typeface="Quicksand" pitchFamily="2" charset="77"/>
              </a:rPr>
              <a:t>Mandated Organisations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069A-A220-F849-C892-901AFA55B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13" y="3695544"/>
            <a:ext cx="9144000" cy="1655762"/>
          </a:xfrm>
        </p:spPr>
        <p:txBody>
          <a:bodyPr/>
          <a:lstStyle/>
          <a:p>
            <a:r>
              <a:rPr lang="en-BE" dirty="0">
                <a:latin typeface="Quicksand" pitchFamily="2" charset="77"/>
              </a:rPr>
              <a:t>30 October 2025, 12:00 – 13:00 CET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CC4C-0996-2B2F-AF0D-F57553384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30 </a:t>
            </a:r>
            <a:r>
              <a:rPr lang="nl-NL" dirty="0" err="1"/>
              <a:t>October</a:t>
            </a:r>
            <a:r>
              <a:rPr lang="nl-NL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6446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D5AE3-7BF8-CC61-BC18-EDB6EEA3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1B628D-8EAB-8152-B12D-4DC20D55E7F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E" sz="4000" dirty="0">
                <a:solidFill>
                  <a:srgbClr val="008691"/>
                </a:solidFill>
                <a:latin typeface="Quicksand" pitchFamily="2" charset="77"/>
              </a:rPr>
              <a:t>GA#12 / Paper E</a:t>
            </a:r>
          </a:p>
          <a:p>
            <a:pPr marL="0" indent="0" algn="ctr">
              <a:buNone/>
            </a:pPr>
            <a:r>
              <a:rPr lang="en-BE" sz="4000" dirty="0">
                <a:solidFill>
                  <a:srgbClr val="008691"/>
                </a:solidFill>
                <a:latin typeface="Quicksand" pitchFamily="2" charset="77"/>
              </a:rPr>
              <a:t>“Neutral Paper” explaining possible implementation routes of FP 10 for addressing EOSC post-2027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0F81D-6735-106A-64D4-B1C92ED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D2BA8-0D91-909D-C3FA-18A78238A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946216"/>
            <a:ext cx="9830176" cy="364765"/>
          </a:xfrm>
        </p:spPr>
        <p:txBody>
          <a:bodyPr/>
          <a:lstStyle/>
          <a:p>
            <a:endParaRPr lang="en-BE" sz="1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8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82AA8-CD2B-C9E3-AEF2-A7261CC3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04C7-2DA4-1276-03CA-F8D36BF8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2469994"/>
            <a:ext cx="9144000" cy="1006475"/>
          </a:xfrm>
        </p:spPr>
        <p:txBody>
          <a:bodyPr>
            <a:noAutofit/>
          </a:bodyPr>
          <a:lstStyle/>
          <a:p>
            <a:r>
              <a:rPr lang="en-BE" sz="4000" dirty="0">
                <a:latin typeface="Quicksand" pitchFamily="2" charset="77"/>
              </a:rPr>
              <a:t>EC slides shared with MOs on </a:t>
            </a:r>
            <a:br>
              <a:rPr lang="en-BE" sz="4000" dirty="0">
                <a:latin typeface="Quicksand" pitchFamily="2" charset="77"/>
              </a:rPr>
            </a:br>
            <a:r>
              <a:rPr lang="en-BE" sz="4000" dirty="0">
                <a:latin typeface="Quicksand" pitchFamily="2" charset="77"/>
              </a:rPr>
              <a:t>25 September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9C975-66D8-B381-BE77-554844781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13" y="3695544"/>
            <a:ext cx="9144000" cy="1655762"/>
          </a:xfrm>
        </p:spPr>
        <p:txBody>
          <a:bodyPr/>
          <a:lstStyle/>
          <a:p>
            <a:r>
              <a:rPr lang="en-BE" dirty="0">
                <a:latin typeface="Quicksand" pitchFamily="2" charset="77"/>
              </a:rPr>
              <a:t>Which we were not supossed to do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C6D31-AE2E-319A-63A9-F8E7FD342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October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08909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D2A8-9E25-68B4-B8CD-98CB431C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7E1E07D-DAD0-3E85-FF0D-1EC927693659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Future of EOSC: implementation on the basis of the Commission proposal for new Horizon Europe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15469-A616-F1B2-E622-E1FD26FE60BC}"/>
              </a:ext>
            </a:extLst>
          </p:cNvPr>
          <p:cNvSpPr txBox="1"/>
          <p:nvPr/>
        </p:nvSpPr>
        <p:spPr>
          <a:xfrm>
            <a:off x="1234637" y="2516104"/>
            <a:ext cx="10652326" cy="16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1" marR="0" lvl="0" indent="-342861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 </a:t>
            </a:r>
            <a:r>
              <a:rPr kumimoji="0" lang="en-US" sz="2399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based Partnership</a:t>
            </a:r>
          </a:p>
          <a:p>
            <a:pPr marL="342861" marR="0" lvl="0" indent="-342861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Joint Undertaking</a:t>
            </a:r>
          </a:p>
          <a:p>
            <a:pPr marL="342861" marR="0" lvl="0" indent="-342861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Partnership</a:t>
            </a:r>
            <a:endParaRPr kumimoji="0" lang="en-IE" sz="19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7C919-6E5A-EB79-F55B-C498FAFB8930}"/>
              </a:ext>
            </a:extLst>
          </p:cNvPr>
          <p:cNvSpPr/>
          <p:nvPr/>
        </p:nvSpPr>
        <p:spPr>
          <a:xfrm>
            <a:off x="8251902" y="2319454"/>
            <a:ext cx="2821259" cy="914400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Presented by the EC to EOSC-SB on 25.09.2025</a:t>
            </a:r>
          </a:p>
        </p:txBody>
      </p:sp>
    </p:spTree>
    <p:extLst>
      <p:ext uri="{BB962C8B-B14F-4D97-AF65-F5344CB8AC3E}">
        <p14:creationId xmlns:p14="http://schemas.microsoft.com/office/powerpoint/2010/main" val="337107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D6AE-A95C-A133-597F-A8C4EB310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C781E1-608E-D6A3-88F7-456530506987}"/>
              </a:ext>
            </a:extLst>
          </p:cNvPr>
          <p:cNvCxnSpPr>
            <a:cxnSpLocks/>
          </p:cNvCxnSpPr>
          <p:nvPr/>
        </p:nvCxnSpPr>
        <p:spPr>
          <a:xfrm>
            <a:off x="4039893" y="5156902"/>
            <a:ext cx="0" cy="7559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0E36F74E-602B-7EB0-218C-DBDAFB26B7CC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Work </a:t>
            </a:r>
            <a:r>
              <a:rPr kumimoji="0" lang="en-US" sz="3599" b="0" i="0" u="none" strike="noStrike" kern="1200" cap="none" spc="0" normalizeH="0" baseline="0" noProof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programme</a:t>
            </a: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based Partnership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4E14E3-667C-641D-38D3-73718624AC61}"/>
              </a:ext>
            </a:extLst>
          </p:cNvPr>
          <p:cNvCxnSpPr/>
          <p:nvPr/>
        </p:nvCxnSpPr>
        <p:spPr>
          <a:xfrm>
            <a:off x="2834772" y="2357163"/>
            <a:ext cx="25703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A4776F-F804-73B3-61C3-3BA84F69D077}"/>
              </a:ext>
            </a:extLst>
          </p:cNvPr>
          <p:cNvCxnSpPr/>
          <p:nvPr/>
        </p:nvCxnSpPr>
        <p:spPr>
          <a:xfrm>
            <a:off x="2844933" y="2179371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E1004B-3760-614D-4B1D-AEC8437789C8}"/>
              </a:ext>
            </a:extLst>
          </p:cNvPr>
          <p:cNvCxnSpPr/>
          <p:nvPr/>
        </p:nvCxnSpPr>
        <p:spPr>
          <a:xfrm>
            <a:off x="5394988" y="215905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8E6EA-DA02-99C9-5C1A-D6996B15393B}"/>
              </a:ext>
            </a:extLst>
          </p:cNvPr>
          <p:cNvCxnSpPr/>
          <p:nvPr/>
        </p:nvCxnSpPr>
        <p:spPr>
          <a:xfrm>
            <a:off x="4053923" y="2166672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8D85D4-E0FB-7417-CD2E-401C449DF7EA}"/>
              </a:ext>
            </a:extLst>
          </p:cNvPr>
          <p:cNvCxnSpPr/>
          <p:nvPr/>
        </p:nvCxnSpPr>
        <p:spPr>
          <a:xfrm>
            <a:off x="4053923" y="236224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2ADA12-F228-E894-F774-9E360E907F5A}"/>
              </a:ext>
            </a:extLst>
          </p:cNvPr>
          <p:cNvCxnSpPr>
            <a:cxnSpLocks/>
          </p:cNvCxnSpPr>
          <p:nvPr/>
        </p:nvCxnSpPr>
        <p:spPr>
          <a:xfrm>
            <a:off x="4053922" y="3399850"/>
            <a:ext cx="0" cy="827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C647A3-10E9-358D-58A2-045A6731CC7C}"/>
              </a:ext>
            </a:extLst>
          </p:cNvPr>
          <p:cNvCxnSpPr>
            <a:cxnSpLocks/>
          </p:cNvCxnSpPr>
          <p:nvPr/>
        </p:nvCxnSpPr>
        <p:spPr>
          <a:xfrm>
            <a:off x="4050053" y="4410579"/>
            <a:ext cx="0" cy="777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4DD5D5A5-47B5-080B-52E7-E7F20053657F}"/>
              </a:ext>
            </a:extLst>
          </p:cNvPr>
          <p:cNvSpPr txBox="1"/>
          <p:nvPr/>
        </p:nvSpPr>
        <p:spPr>
          <a:xfrm>
            <a:off x="2844933" y="3859599"/>
            <a:ext cx="2397663" cy="612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‘central management’ of resources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CDF6FF7F-306E-7ADF-310D-4A1A951D144A}"/>
              </a:ext>
            </a:extLst>
          </p:cNvPr>
          <p:cNvSpPr txBox="1"/>
          <p:nvPr/>
        </p:nvSpPr>
        <p:spPr>
          <a:xfrm>
            <a:off x="3474766" y="4945743"/>
            <a:ext cx="1150573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WP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3F7CCC-4E21-8739-E657-B634F29DFFD8}"/>
              </a:ext>
            </a:extLst>
          </p:cNvPr>
          <p:cNvSpPr txBox="1"/>
          <p:nvPr/>
        </p:nvSpPr>
        <p:spPr>
          <a:xfrm>
            <a:off x="203556" y="3919529"/>
            <a:ext cx="1554298" cy="43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contribution to operational budget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40AB3870-843B-066F-D980-B42FF440AC9A}"/>
              </a:ext>
            </a:extLst>
          </p:cNvPr>
          <p:cNvSpPr txBox="1"/>
          <p:nvPr/>
        </p:nvSpPr>
        <p:spPr>
          <a:xfrm>
            <a:off x="3191567" y="5893474"/>
            <a:ext cx="1696652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R&amp;I activities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87E623-F06A-3677-EF78-1480D06894D5}"/>
              </a:ext>
            </a:extLst>
          </p:cNvPr>
          <p:cNvSpPr txBox="1"/>
          <p:nvPr/>
        </p:nvSpPr>
        <p:spPr>
          <a:xfrm>
            <a:off x="233858" y="5667525"/>
            <a:ext cx="1554298" cy="61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co-financing own participation in projects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45D44-DDFD-076F-AA38-A50E3D6825B3}"/>
              </a:ext>
            </a:extLst>
          </p:cNvPr>
          <p:cNvSpPr/>
          <p:nvPr/>
        </p:nvSpPr>
        <p:spPr>
          <a:xfrm>
            <a:off x="1256161" y="2545870"/>
            <a:ext cx="6033584" cy="853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C9680DA7-A29E-62B8-7D10-726893D9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449" y="1521828"/>
            <a:ext cx="3739003" cy="2491347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ea typeface="Calibri" panose="020F0502020204030204" pitchFamily="34" charset="0"/>
              </a:rPr>
              <a:t>Shared governance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Long-term secured EU funding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Upfront co-funding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Agreement on results to be delivered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Mechanism to agree on programming &amp; activities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D767BEA-D7D1-8E03-0781-28858944F04A}"/>
              </a:ext>
            </a:extLst>
          </p:cNvPr>
          <p:cNvSpPr txBox="1"/>
          <p:nvPr/>
        </p:nvSpPr>
        <p:spPr>
          <a:xfrm>
            <a:off x="3128666" y="2566190"/>
            <a:ext cx="202879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 MoU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0CE6F49-5922-1299-894B-D6C66FF9CFBB}"/>
              </a:ext>
            </a:extLst>
          </p:cNvPr>
          <p:cNvSpPr txBox="1"/>
          <p:nvPr/>
        </p:nvSpPr>
        <p:spPr>
          <a:xfrm>
            <a:off x="1393383" y="2977490"/>
            <a:ext cx="1045164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A5F2279-543C-0729-8367-75A37A0621EE}"/>
              </a:ext>
            </a:extLst>
          </p:cNvPr>
          <p:cNvSpPr txBox="1"/>
          <p:nvPr/>
        </p:nvSpPr>
        <p:spPr>
          <a:xfrm>
            <a:off x="2545709" y="2970904"/>
            <a:ext cx="160806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Commitments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6FA574C-6B6F-BEF3-D9E2-872C44405229}"/>
              </a:ext>
            </a:extLst>
          </p:cNvPr>
          <p:cNvSpPr txBox="1"/>
          <p:nvPr/>
        </p:nvSpPr>
        <p:spPr>
          <a:xfrm>
            <a:off x="4300150" y="2970904"/>
            <a:ext cx="1438841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FFA7DF-EDFB-58BD-42F4-9200A472DE50}"/>
              </a:ext>
            </a:extLst>
          </p:cNvPr>
          <p:cNvSpPr txBox="1"/>
          <p:nvPr/>
        </p:nvSpPr>
        <p:spPr>
          <a:xfrm>
            <a:off x="5861069" y="2977490"/>
            <a:ext cx="1438839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5EAA79-E316-90C9-171C-77473CD061D6}"/>
              </a:ext>
            </a:extLst>
          </p:cNvPr>
          <p:cNvCxnSpPr>
            <a:cxnSpLocks/>
          </p:cNvCxnSpPr>
          <p:nvPr/>
        </p:nvCxnSpPr>
        <p:spPr>
          <a:xfrm>
            <a:off x="1483548" y="2905028"/>
            <a:ext cx="55064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3B36C0-0B8B-085B-1012-8FFB454571FD}"/>
              </a:ext>
            </a:extLst>
          </p:cNvPr>
          <p:cNvCxnSpPr/>
          <p:nvPr/>
        </p:nvCxnSpPr>
        <p:spPr>
          <a:xfrm>
            <a:off x="1835258" y="2895621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A546DA-248C-4483-4007-071AE1B9EDC5}"/>
              </a:ext>
            </a:extLst>
          </p:cNvPr>
          <p:cNvCxnSpPr/>
          <p:nvPr/>
        </p:nvCxnSpPr>
        <p:spPr>
          <a:xfrm>
            <a:off x="3312273" y="2916905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CA98CC-DD55-A484-6F35-36D9D7CEEFCB}"/>
              </a:ext>
            </a:extLst>
          </p:cNvPr>
          <p:cNvCxnSpPr/>
          <p:nvPr/>
        </p:nvCxnSpPr>
        <p:spPr>
          <a:xfrm>
            <a:off x="6508667" y="2916905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1AD576-E6A1-1723-F5CF-AA145F83B6EC}"/>
              </a:ext>
            </a:extLst>
          </p:cNvPr>
          <p:cNvCxnSpPr/>
          <p:nvPr/>
        </p:nvCxnSpPr>
        <p:spPr>
          <a:xfrm>
            <a:off x="4998763" y="2915187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3D92CB-C298-A4AC-45C6-F83C0D17E3D1}"/>
              </a:ext>
            </a:extLst>
          </p:cNvPr>
          <p:cNvSpPr txBox="1"/>
          <p:nvPr/>
        </p:nvSpPr>
        <p:spPr>
          <a:xfrm>
            <a:off x="2359456" y="1771203"/>
            <a:ext cx="997349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MS/AC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565ED1-DA09-7059-FCA8-F75DFA05B025}"/>
              </a:ext>
            </a:extLst>
          </p:cNvPr>
          <p:cNvSpPr txBox="1"/>
          <p:nvPr/>
        </p:nvSpPr>
        <p:spPr>
          <a:xfrm>
            <a:off x="3778997" y="1758503"/>
            <a:ext cx="535724" cy="3954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endParaRPr kumimoji="0" lang="en-IE" sz="1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9EC911-03CE-7FDB-DFF4-3CE98E545344}"/>
              </a:ext>
            </a:extLst>
          </p:cNvPr>
          <p:cNvSpPr txBox="1"/>
          <p:nvPr/>
        </p:nvSpPr>
        <p:spPr>
          <a:xfrm>
            <a:off x="4907315" y="1753881"/>
            <a:ext cx="971741" cy="39549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</a:t>
            </a:r>
            <a:endParaRPr kumimoji="0" lang="en-IE" sz="1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9B2148-774A-37FF-B22C-0D9528D21E13}"/>
              </a:ext>
            </a:extLst>
          </p:cNvPr>
          <p:cNvCxnSpPr>
            <a:cxnSpLocks/>
          </p:cNvCxnSpPr>
          <p:nvPr/>
        </p:nvCxnSpPr>
        <p:spPr>
          <a:xfrm>
            <a:off x="1785665" y="4248026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835849-9C1B-F6F9-0288-FEEA755A91DE}"/>
              </a:ext>
            </a:extLst>
          </p:cNvPr>
          <p:cNvCxnSpPr>
            <a:cxnSpLocks/>
          </p:cNvCxnSpPr>
          <p:nvPr/>
        </p:nvCxnSpPr>
        <p:spPr>
          <a:xfrm>
            <a:off x="1815411" y="6110624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7D0178-413E-ED40-0FEF-2D719C1FF5D0}"/>
              </a:ext>
            </a:extLst>
          </p:cNvPr>
          <p:cNvSpPr txBox="1"/>
          <p:nvPr/>
        </p:nvSpPr>
        <p:spPr>
          <a:xfrm>
            <a:off x="6068689" y="4742265"/>
            <a:ext cx="1850341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mechanism to discuss/agree on programming and activities.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D06E24-1DFD-D496-3CD8-80EFF272DE81}"/>
              </a:ext>
            </a:extLst>
          </p:cNvPr>
          <p:cNvCxnSpPr>
            <a:cxnSpLocks/>
          </p:cNvCxnSpPr>
          <p:nvPr/>
        </p:nvCxnSpPr>
        <p:spPr>
          <a:xfrm flipH="1">
            <a:off x="5712422" y="5097085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53A35B36-8CA0-5F63-E8EA-D7437B049F02}"/>
              </a:ext>
            </a:extLst>
          </p:cNvPr>
          <p:cNvSpPr/>
          <p:nvPr/>
        </p:nvSpPr>
        <p:spPr>
          <a:xfrm>
            <a:off x="6130213" y="1241926"/>
            <a:ext cx="1159532" cy="476088"/>
          </a:xfrm>
          <a:prstGeom prst="wedgeRoundRectCallout">
            <a:avLst>
              <a:gd name="adj1" fmla="val -67239"/>
              <a:gd name="adj2" fmla="val 396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Who?</a:t>
            </a:r>
          </a:p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benefit?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0EC57640-F0DE-87D0-CB04-E0618D66AB2F}"/>
              </a:ext>
            </a:extLst>
          </p:cNvPr>
          <p:cNvSpPr/>
          <p:nvPr/>
        </p:nvSpPr>
        <p:spPr>
          <a:xfrm>
            <a:off x="5560040" y="3665686"/>
            <a:ext cx="1159532" cy="462829"/>
          </a:xfrm>
          <a:prstGeom prst="wedgeRoundRectCallout">
            <a:avLst>
              <a:gd name="adj1" fmla="val -66363"/>
              <a:gd name="adj2" fmla="val 1861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 to manage?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D1F6729E-382C-99E3-CCD0-3C11945356CC}"/>
              </a:ext>
            </a:extLst>
          </p:cNvPr>
          <p:cNvSpPr/>
          <p:nvPr/>
        </p:nvSpPr>
        <p:spPr>
          <a:xfrm>
            <a:off x="589368" y="4704597"/>
            <a:ext cx="1159532" cy="452305"/>
          </a:xfrm>
          <a:prstGeom prst="wedgeRoundRectCallout">
            <a:avLst>
              <a:gd name="adj1" fmla="val 18627"/>
              <a:gd name="adj2" fmla="val -691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 </a:t>
            </a:r>
            <a:r>
              <a:rPr kumimoji="0" lang="en-US" sz="98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juste</a:t>
            </a: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retour?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77E9D078-7966-8ABC-C380-7D93D5C7DA49}"/>
              </a:ext>
            </a:extLst>
          </p:cNvPr>
          <p:cNvSpPr/>
          <p:nvPr/>
        </p:nvSpPr>
        <p:spPr>
          <a:xfrm>
            <a:off x="52325" y="6308550"/>
            <a:ext cx="1159532" cy="456130"/>
          </a:xfrm>
          <a:prstGeom prst="wedgeRoundRectCallout">
            <a:avLst>
              <a:gd name="adj1" fmla="val 18627"/>
              <a:gd name="adj2" fmla="val -691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reduced funding rates?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2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EC587-8A0E-E22B-87C9-5C61EE3A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777E50-2439-F38D-44D2-ABA60FA2F54C}"/>
              </a:ext>
            </a:extLst>
          </p:cNvPr>
          <p:cNvCxnSpPr>
            <a:cxnSpLocks/>
          </p:cNvCxnSpPr>
          <p:nvPr/>
        </p:nvCxnSpPr>
        <p:spPr>
          <a:xfrm>
            <a:off x="4039893" y="5156902"/>
            <a:ext cx="0" cy="291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91199ED6-6C7C-3F85-17EE-11B52C017AF7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Joint Undertaking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5E100B-3CA7-987D-15B9-EF5EBA7A93D0}"/>
              </a:ext>
            </a:extLst>
          </p:cNvPr>
          <p:cNvCxnSpPr/>
          <p:nvPr/>
        </p:nvCxnSpPr>
        <p:spPr>
          <a:xfrm>
            <a:off x="2834772" y="2357163"/>
            <a:ext cx="25703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B7E06-269F-5EAB-7E16-A6FF470671A8}"/>
              </a:ext>
            </a:extLst>
          </p:cNvPr>
          <p:cNvCxnSpPr/>
          <p:nvPr/>
        </p:nvCxnSpPr>
        <p:spPr>
          <a:xfrm>
            <a:off x="2844933" y="2179371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5DBBE7-C1D4-ADBA-6304-7772932CC0F7}"/>
              </a:ext>
            </a:extLst>
          </p:cNvPr>
          <p:cNvCxnSpPr/>
          <p:nvPr/>
        </p:nvCxnSpPr>
        <p:spPr>
          <a:xfrm>
            <a:off x="5394988" y="215905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EB6704-247C-E93C-48FA-64D62105AB0D}"/>
              </a:ext>
            </a:extLst>
          </p:cNvPr>
          <p:cNvCxnSpPr/>
          <p:nvPr/>
        </p:nvCxnSpPr>
        <p:spPr>
          <a:xfrm>
            <a:off x="4053923" y="2166672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D65188-B84C-EA80-6BDB-79F6F99AD3AC}"/>
              </a:ext>
            </a:extLst>
          </p:cNvPr>
          <p:cNvCxnSpPr/>
          <p:nvPr/>
        </p:nvCxnSpPr>
        <p:spPr>
          <a:xfrm>
            <a:off x="4053923" y="236224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A5C975-BE23-41B0-597E-6852F0964DE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053923" y="2916633"/>
            <a:ext cx="1056" cy="13111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30363A-E74F-F207-0FC0-FCA8E7F1007B}"/>
              </a:ext>
            </a:extLst>
          </p:cNvPr>
          <p:cNvCxnSpPr>
            <a:cxnSpLocks/>
          </p:cNvCxnSpPr>
          <p:nvPr/>
        </p:nvCxnSpPr>
        <p:spPr>
          <a:xfrm>
            <a:off x="4050053" y="4410579"/>
            <a:ext cx="0" cy="777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4035D2B9-23FA-DBC6-9920-4AF71682F735}"/>
              </a:ext>
            </a:extLst>
          </p:cNvPr>
          <p:cNvSpPr txBox="1"/>
          <p:nvPr/>
        </p:nvSpPr>
        <p:spPr>
          <a:xfrm>
            <a:off x="2844933" y="3859599"/>
            <a:ext cx="2397663" cy="5687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‘central management’ of resources by EU body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9562B608-253C-CAC1-18DC-FE87834DF47F}"/>
              </a:ext>
            </a:extLst>
          </p:cNvPr>
          <p:cNvSpPr txBox="1"/>
          <p:nvPr/>
        </p:nvSpPr>
        <p:spPr>
          <a:xfrm>
            <a:off x="3166138" y="5092463"/>
            <a:ext cx="1767830" cy="5687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 </a:t>
            </a:r>
            <a:r>
              <a:rPr kumimoji="0" lang="en-US" sz="1548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activities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722FC841-6DE6-E219-104A-DC84A75A8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291" y="4565513"/>
            <a:ext cx="4015676" cy="1925396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Wingdings" panose="05000000000000000000" pitchFamily="2" charset="2"/>
              <a:buChar char="Ø"/>
            </a:pPr>
            <a:r>
              <a:rPr lang="en-US" sz="1800">
                <a:latin typeface="+mj-lt"/>
                <a:ea typeface="Calibri" panose="020F0502020204030204" pitchFamily="34" charset="0"/>
              </a:rPr>
              <a:t>Potentially more flexible: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r>
              <a:rPr lang="en-US" sz="1600">
                <a:latin typeface="+mj-lt"/>
                <a:ea typeface="Calibri" panose="020F0502020204030204" pitchFamily="34" charset="0"/>
              </a:rPr>
              <a:t>own financial Rules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r>
              <a:rPr lang="en-US" sz="1600">
                <a:latin typeface="+mj-lt"/>
                <a:ea typeface="Calibri" panose="020F0502020204030204" pitchFamily="34" charset="0"/>
              </a:rPr>
              <a:t>governance structure</a:t>
            </a:r>
          </a:p>
          <a:p>
            <a:pPr marL="342861" indent="-342861">
              <a:buFont typeface="Wingdings" panose="05000000000000000000" pitchFamily="2" charset="2"/>
              <a:buChar char="Ø"/>
            </a:pPr>
            <a:r>
              <a:rPr lang="en-US" sz="1800">
                <a:ea typeface="Calibri" panose="020F0502020204030204" pitchFamily="34" charset="0"/>
              </a:rPr>
              <a:t>Potentially for large(r) budget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endParaRPr lang="en-US" sz="16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0ACDA87-9C71-FC9B-78DA-55DD067C28DD}"/>
              </a:ext>
            </a:extLst>
          </p:cNvPr>
          <p:cNvSpPr txBox="1"/>
          <p:nvPr/>
        </p:nvSpPr>
        <p:spPr>
          <a:xfrm>
            <a:off x="1790450" y="2586093"/>
            <a:ext cx="4529057" cy="330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Regulation for Joint Undertakings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A1F7DC-3CDF-8C85-2476-22C72664807B}"/>
              </a:ext>
            </a:extLst>
          </p:cNvPr>
          <p:cNvSpPr txBox="1"/>
          <p:nvPr/>
        </p:nvSpPr>
        <p:spPr>
          <a:xfrm>
            <a:off x="2359456" y="1771203"/>
            <a:ext cx="997349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MS/AC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83FFB6-6D53-9ACA-1E3F-B408BC6BFCCC}"/>
              </a:ext>
            </a:extLst>
          </p:cNvPr>
          <p:cNvSpPr txBox="1"/>
          <p:nvPr/>
        </p:nvSpPr>
        <p:spPr>
          <a:xfrm>
            <a:off x="3778997" y="1758503"/>
            <a:ext cx="486030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354FD1-B76C-08AC-6D1E-627FC2E966DE}"/>
              </a:ext>
            </a:extLst>
          </p:cNvPr>
          <p:cNvSpPr txBox="1"/>
          <p:nvPr/>
        </p:nvSpPr>
        <p:spPr>
          <a:xfrm>
            <a:off x="4907314" y="1753880"/>
            <a:ext cx="859531" cy="35227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FA8F45F-2D08-52DF-2D6B-8BABD198D67D}"/>
              </a:ext>
            </a:extLst>
          </p:cNvPr>
          <p:cNvSpPr txBox="1">
            <a:spLocks/>
          </p:cNvSpPr>
          <p:nvPr/>
        </p:nvSpPr>
        <p:spPr>
          <a:xfrm>
            <a:off x="7924449" y="800496"/>
            <a:ext cx="3739003" cy="4208318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Shared governance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Long-term secured EU funding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Upfront co-funding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Agreement on results to be delivered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Mechanism to agree on programming &amp; activities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Only for duly justified cases 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Budget entrusted to JU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Single Act for JUs</a:t>
            </a:r>
          </a:p>
        </p:txBody>
      </p:sp>
    </p:spTree>
    <p:extLst>
      <p:ext uri="{BB962C8B-B14F-4D97-AF65-F5344CB8AC3E}">
        <p14:creationId xmlns:p14="http://schemas.microsoft.com/office/powerpoint/2010/main" val="38995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20830-BCE8-44E4-A0C6-12AFB208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25A4111-E845-13E6-C845-6CFC55659B37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 Partnership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C6B274D2-A412-5AB5-A0BF-F6493C4C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693" y="1542147"/>
            <a:ext cx="10063070" cy="3039967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Support to EOSC by HE through standard WP topics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Areas of activities identified by EC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EC may continue to seek advice by means of an expert group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Budget to EOSC topics negotiated at each programming cycle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Co-funding at HE project level, </a:t>
            </a:r>
            <a:r>
              <a:rPr lang="en-US" dirty="0" err="1">
                <a:ea typeface="Calibri" panose="020F0502020204030204" pitchFamily="34" charset="0"/>
              </a:rPr>
              <a:t>eg.</a:t>
            </a:r>
            <a:r>
              <a:rPr lang="en-US" dirty="0">
                <a:ea typeface="Calibri" panose="020F0502020204030204" pitchFamily="34" charset="0"/>
              </a:rPr>
              <a:t> reduced rates, coordinated/joint calls</a:t>
            </a:r>
          </a:p>
        </p:txBody>
      </p:sp>
    </p:spTree>
    <p:extLst>
      <p:ext uri="{BB962C8B-B14F-4D97-AF65-F5344CB8AC3E}">
        <p14:creationId xmlns:p14="http://schemas.microsoft.com/office/powerpoint/2010/main" val="259736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4A0B5-4C7C-6A22-DED0-D12D446D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761A-3A8E-3AF7-6EF3-1D8E2E21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1778617"/>
            <a:ext cx="9144000" cy="1006475"/>
          </a:xfrm>
        </p:spPr>
        <p:txBody>
          <a:bodyPr>
            <a:normAutofit fontScale="90000"/>
          </a:bodyPr>
          <a:lstStyle/>
          <a:p>
            <a:r>
              <a:rPr lang="en-BE" sz="4000" dirty="0">
                <a:latin typeface="Quicksand" pitchFamily="2" charset="77"/>
              </a:rPr>
              <a:t>Walk through to the approach of Paper 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22F26-811B-536E-F286-4668F14B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13" y="3004167"/>
            <a:ext cx="9969924" cy="1655762"/>
          </a:xfrm>
        </p:spPr>
        <p:txBody>
          <a:bodyPr/>
          <a:lstStyle/>
          <a:p>
            <a:r>
              <a:rPr lang="en-BE" dirty="0">
                <a:latin typeface="Quicksand" pitchFamily="2" charset="77"/>
              </a:rPr>
              <a:t>Our interpretation of w</a:t>
            </a:r>
            <a:r>
              <a:rPr lang="en-GB" dirty="0">
                <a:latin typeface="Quicksand" pitchFamily="2" charset="77"/>
              </a:rPr>
              <a:t>ha</a:t>
            </a:r>
            <a:r>
              <a:rPr lang="en-BE" dirty="0">
                <a:latin typeface="Quicksand" pitchFamily="2" charset="77"/>
              </a:rPr>
              <a:t>t we have			 understood so far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694A0-A2E9-CA13-B787-AC50571A3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49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table of contents of a document&#10;&#10;AI-generated content may be incorrect.">
            <a:extLst>
              <a:ext uri="{FF2B5EF4-FFF2-40B4-BE49-F238E27FC236}">
                <a16:creationId xmlns:a16="http://schemas.microsoft.com/office/drawing/2014/main" id="{9950C284-9C76-D5CD-2508-DB2AE09FF42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842" y="2029195"/>
            <a:ext cx="8748271" cy="4994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88827D-9331-A294-23AA-ED400C88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748585"/>
            <a:ext cx="9830179" cy="603887"/>
          </a:xfrm>
        </p:spPr>
        <p:txBody>
          <a:bodyPr>
            <a:normAutofit fontScale="90000"/>
          </a:bodyPr>
          <a:lstStyle/>
          <a:p>
            <a:r>
              <a:rPr lang="en-BE" sz="3300" dirty="0">
                <a:latin typeface="Quicksand" pitchFamily="2" charset="77"/>
              </a:rPr>
              <a:t>GA#12 / “Neutral Paper” explaining possible implementation routes of FP 10 for addressing EOSC post-2027 </a:t>
            </a:r>
            <a:br>
              <a:rPr lang="en-BE" sz="3600" dirty="0"/>
            </a:br>
            <a:endParaRPr lang="en-BE" dirty="0">
              <a:latin typeface="Quicksan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D010F-FBBF-5C3F-AD9F-637D325CD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1508451"/>
            <a:ext cx="9830176" cy="364765"/>
          </a:xfrm>
        </p:spPr>
        <p:txBody>
          <a:bodyPr/>
          <a:lstStyle/>
          <a:p>
            <a:r>
              <a:rPr lang="en-BE" dirty="0"/>
              <a:t>Paper 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1F52A21-164E-E312-C48A-D03EB88286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234968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7FFFDC-6C6F-9279-7B74-645293C3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82C96-1850-2F4A-6797-9A6536933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Picture 6" descr="A book with text and people on it&#10;&#10;AI-generated content may be incorrect.">
            <a:extLst>
              <a:ext uri="{FF2B5EF4-FFF2-40B4-BE49-F238E27FC236}">
                <a16:creationId xmlns:a16="http://schemas.microsoft.com/office/drawing/2014/main" id="{FA25066B-B541-BFE4-22E5-5913215E4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59099" y="-23023"/>
            <a:ext cx="13010405" cy="71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01C6A-3D72-A4AF-CE00-E09E7290F75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BE" dirty="0"/>
              <a:t>{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3DEF7F-BF86-CA3D-0B26-230C8FB7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2E058-73A2-887A-17B2-D181F5566A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0CF95E15-5821-EB56-BB7A-2268FCDFBB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72"/>
            <a:ext cx="11951970" cy="8245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0C1769-8068-ECFE-B938-24EBE29E0CF3}"/>
              </a:ext>
            </a:extLst>
          </p:cNvPr>
          <p:cNvSpPr/>
          <p:nvPr/>
        </p:nvSpPr>
        <p:spPr>
          <a:xfrm>
            <a:off x="1469365" y="4469010"/>
            <a:ext cx="3757961" cy="19719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Protected</a:t>
            </a:r>
          </a:p>
          <a:p>
            <a:r>
              <a:rPr lang="en-BE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925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5809C-FFD4-5257-2EBF-AFB6729292A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BE" sz="2000" dirty="0"/>
              <a:t>Draft Agenda of GA#12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BE" sz="2000" dirty="0"/>
              <a:t>Election of 3 new Board Members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BE" sz="2000" dirty="0"/>
              <a:t>Walk-through to “Neutral Paper” explaining possible implementation routes of FP 10 for addressing EOSC post-2027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5798BC-260A-1A64-1231-CE241382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latin typeface="Quicksand" pitchFamily="2" charset="77"/>
              </a:rPr>
              <a:t>Today’s 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9DE75-AC61-429F-1421-ED4C46E83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General Assembly #12 / Wednesday, 10 December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8A595-A764-7333-06E6-E983555C23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30 October 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65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BE05F-8005-8E0B-4CFD-E775C82B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1600200"/>
            <a:ext cx="9144000" cy="15453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Roboto Light" panose="02000000000000000000" pitchFamily="2" charset="0"/>
                <a:ea typeface="Roboto Light" panose="02000000000000000000" pitchFamily="2" charset="0"/>
              </a:rPr>
              <a:t>Horizon Europe co-programmed EOSC Partnership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A10635-4D4D-6C4E-C4F6-95FCD1628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15" y="3300984"/>
            <a:ext cx="9144000" cy="850392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Launche</a:t>
            </a:r>
            <a:r>
              <a:rPr lang="en-GB" sz="1800" dirty="0"/>
              <a:t>d June 2021</a:t>
            </a:r>
          </a:p>
          <a:p>
            <a:r>
              <a:rPr lang="en-GB" sz="1800" dirty="0"/>
              <a:t>One billion euros commitment by the European Union and the EOSC Association </a:t>
            </a:r>
            <a:endParaRPr lang="nl-IT" sz="1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E4DECE-6E5E-EB48-B881-B82A540E6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3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6B84-C646-DB44-B293-04E5FFE0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sz="4000" dirty="0">
                <a:solidFill>
                  <a:srgbClr val="028792"/>
                </a:solidFill>
                <a:latin typeface="Quicksand Medium" pitchFamily="2" charset="77"/>
                <a:ea typeface="Roboto Light" panose="02000000000000000000" pitchFamily="2" charset="0"/>
              </a:rPr>
              <a:t>SRIA and MAR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D13C9F8-9E1C-5F86-8848-5D9D8C381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91444" y="1852971"/>
            <a:ext cx="3360473" cy="4293446"/>
          </a:xfrm>
          <a:noFill/>
          <a:ln>
            <a:solidFill>
              <a:srgbClr val="008691"/>
            </a:solidFill>
          </a:ln>
        </p:spPr>
        <p:txBody>
          <a:bodyPr anchor="ctr" anchorCtr="0">
            <a:norm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endParaRPr lang="nl-NL" sz="15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SzPct val="100000"/>
              <a:buNone/>
            </a:pPr>
            <a:r>
              <a:rPr lang="en-NL" sz="15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Multi-annual </a:t>
            </a:r>
            <a:r>
              <a:rPr lang="en-NL" sz="15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roadmap sets priority activities and outcomes grouped by three implementation levels </a:t>
            </a:r>
            <a:r>
              <a:rPr lang="en-NL" sz="15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– European</a:t>
            </a:r>
            <a:r>
              <a:rPr lang="en-NL" sz="15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, National</a:t>
            </a:r>
            <a:r>
              <a:rPr lang="en-NL" sz="15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, Institutional </a:t>
            </a:r>
            <a:endParaRPr lang="nl-NL" sz="1500" dirty="0">
              <a:solidFill>
                <a:srgbClr val="00869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114300" indent="0">
              <a:buClr>
                <a:schemeClr val="bg1"/>
              </a:buClr>
              <a:buSzPct val="100000"/>
              <a:buNone/>
            </a:pPr>
            <a:r>
              <a:rPr lang="en-NL" sz="1500">
                <a:solidFill>
                  <a:srgbClr val="008691"/>
                </a:solidFill>
                <a:cs typeface="Calibri" panose="020F0502020204030204" pitchFamily="34" charset="0"/>
              </a:rPr>
              <a:t>Three </a:t>
            </a:r>
            <a:r>
              <a:rPr lang="en-NL" sz="1500" dirty="0">
                <a:solidFill>
                  <a:srgbClr val="008691"/>
                </a:solidFill>
                <a:cs typeface="Calibri" panose="020F0502020204030204" pitchFamily="34" charset="0"/>
              </a:rPr>
              <a:t>phases </a:t>
            </a:r>
            <a:r>
              <a:rPr lang="en-NL" sz="1500">
                <a:solidFill>
                  <a:srgbClr val="008691"/>
                </a:solidFill>
                <a:cs typeface="Calibri" panose="020F0502020204030204" pitchFamily="34" charset="0"/>
              </a:rPr>
              <a:t>of MAR</a:t>
            </a:r>
            <a:r>
              <a:rPr lang="nl-NL" sz="1500" dirty="0">
                <a:solidFill>
                  <a:srgbClr val="008691"/>
                </a:solidFill>
                <a:cs typeface="Calibri" panose="020F0502020204030204" pitchFamily="34" charset="0"/>
              </a:rPr>
              <a:t>:</a:t>
            </a:r>
          </a:p>
          <a:p>
            <a:pPr marL="114300" indent="0">
              <a:buClr>
                <a:schemeClr val="bg1"/>
              </a:buClr>
              <a:buSzPct val="100000"/>
              <a:buNone/>
            </a:pPr>
            <a:endParaRPr lang="nl-NL" sz="1500" dirty="0">
              <a:solidFill>
                <a:srgbClr val="008691"/>
              </a:solidFill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2021-2022: development towards a functional federation of infrastructure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2023-2024: expansion to production that generates added value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500" dirty="0">
                <a:latin typeface="Roboto Light" panose="02000000000000000000" pitchFamily="2" charset="0"/>
                <a:ea typeface="Roboto Light" panose="02000000000000000000" pitchFamily="2" charset="0"/>
              </a:rPr>
              <a:t>2025-2027: expansion to develop impact from Open Science</a:t>
            </a:r>
          </a:p>
          <a:p>
            <a:pPr marL="114300" indent="0">
              <a:buClr>
                <a:schemeClr val="bg1"/>
              </a:buClr>
              <a:buSzPct val="100000"/>
              <a:buNone/>
            </a:pPr>
            <a:endParaRPr lang="en-US" sz="1500" dirty="0"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587375" lvl="1" indent="-266700">
              <a:buClr>
                <a:schemeClr val="bg1"/>
              </a:buClr>
              <a:buSzPct val="100000"/>
            </a:pPr>
            <a:endParaRPr lang="en-NL" sz="1500" dirty="0">
              <a:ea typeface="Roboto Light" panose="02000000000000000000" pitchFamily="2" charset="0"/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EE14AC6-2D19-1047-90C0-072E624A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48" y="1855015"/>
            <a:ext cx="3014003" cy="42564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C61FF-66CA-9143-A7A0-EA5A2E7DD758}"/>
              </a:ext>
            </a:extLst>
          </p:cNvPr>
          <p:cNvSpPr txBox="1"/>
          <p:nvPr/>
        </p:nvSpPr>
        <p:spPr>
          <a:xfrm>
            <a:off x="5188977" y="1852971"/>
            <a:ext cx="2632940" cy="1246495"/>
          </a:xfrm>
          <a:prstGeom prst="rect">
            <a:avLst/>
          </a:prstGeom>
          <a:noFill/>
          <a:ln>
            <a:solidFill>
              <a:srgbClr val="EA577D"/>
            </a:solidFill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Open Science practices and skills are rewarded and taught, becoming the ‘new </a:t>
            </a: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normal’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CE73E-E49E-9045-964A-E3F9B5461F69}"/>
              </a:ext>
            </a:extLst>
          </p:cNvPr>
          <p:cNvSpPr txBox="1"/>
          <p:nvPr/>
        </p:nvSpPr>
        <p:spPr>
          <a:xfrm>
            <a:off x="5188977" y="3469798"/>
            <a:ext cx="2632940" cy="1246495"/>
          </a:xfrm>
          <a:prstGeom prst="rect">
            <a:avLst/>
          </a:prstGeom>
          <a:noFill/>
          <a:ln>
            <a:solidFill>
              <a:srgbClr val="EA577D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Standards, tools and services allow researchers to find, access, reuse and </a:t>
            </a: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combine results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8A790-FA31-2748-93BD-FF784E2C8C92}"/>
              </a:ext>
            </a:extLst>
          </p:cNvPr>
          <p:cNvSpPr txBox="1"/>
          <p:nvPr/>
        </p:nvSpPr>
        <p:spPr>
          <a:xfrm>
            <a:off x="5188977" y="5095769"/>
            <a:ext cx="2582840" cy="1015663"/>
          </a:xfrm>
          <a:prstGeom prst="rect">
            <a:avLst/>
          </a:prstGeom>
          <a:noFill/>
          <a:ln>
            <a:solidFill>
              <a:srgbClr val="EA577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rPr>
              <a:t>Sustainable and federated infrastructures enable open sharing of scientific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625E7C-B75F-AAB8-DAD7-55507DCBCE36}"/>
              </a:ext>
            </a:extLst>
          </p:cNvPr>
          <p:cNvSpPr txBox="1">
            <a:spLocks/>
          </p:cNvSpPr>
          <p:nvPr/>
        </p:nvSpPr>
        <p:spPr>
          <a:xfrm>
            <a:off x="1721741" y="895137"/>
            <a:ext cx="9830176" cy="364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 b="0" i="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B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Strategic Research and Innovation Agenda | 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eosc.eu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/</a:t>
            </a:r>
            <a:r>
              <a:rPr kumimoji="0" lang="en-GB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sria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-mar/</a:t>
            </a:r>
            <a:endParaRPr kumimoji="0" lang="en-BE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90C03-CF67-47CE-E66D-A7282AF77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7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D4C8C-30F2-EE12-A882-09EC4C9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rgbClr val="028792"/>
                </a:solidFill>
                <a:latin typeface="Quicksand Medium" pitchFamily="2" charset="77"/>
                <a:ea typeface="Roboto Light" panose="02000000000000000000" pitchFamily="2" charset="0"/>
              </a:rPr>
              <a:t>Memorandum of Understanding </a:t>
            </a:r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(2021-2030)</a:t>
            </a:r>
            <a:endParaRPr lang="en-BE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9C57C-E26A-15E4-45A3-8F73871A7F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Commitments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48CF5-D815-43BC-A559-E3D78054FDAB}"/>
              </a:ext>
            </a:extLst>
          </p:cNvPr>
          <p:cNvSpPr txBox="1">
            <a:spLocks/>
          </p:cNvSpPr>
          <p:nvPr/>
        </p:nvSpPr>
        <p:spPr>
          <a:xfrm>
            <a:off x="1721738" y="1639345"/>
            <a:ext cx="4338474" cy="34470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The MoU is established between the Partners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The EU represented by the Commission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The EOSC Association (“Partners other than the Union”), including its constituent entities (members)</a:t>
            </a: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The MoU is a contractual arrangement, not legally binding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Scope &amp; objectives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To contribute to the objectives defined in the SRIA incl. the KPIs to measure progress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Expected financial and in-kind commitments by the partners (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490 MEUR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+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77D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500 MEUR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)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38449-2D87-464D-C63B-60A1C9CE3F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C06DBA-63EE-CFAA-6BD5-2425825EA00C}"/>
              </a:ext>
            </a:extLst>
          </p:cNvPr>
          <p:cNvSpPr txBox="1">
            <a:spLocks/>
          </p:cNvSpPr>
          <p:nvPr/>
        </p:nvSpPr>
        <p:spPr>
          <a:xfrm>
            <a:off x="6515740" y="1639345"/>
            <a:ext cx="433847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Governance: Partnership Board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Composition: Representatives appointed by the Partners other than the Union, Commission officials and Representatives of the Steering Board</a:t>
            </a: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Commitments of the EC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To duly take into account the input and advice from EOSC-A when defining call topics relative to the scope and objectives of the SRIA</a:t>
            </a: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44767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B97"/>
              </a:buClr>
              <a:buSzPct val="1000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Commitments of EOSC-A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In-kind contributions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8792"/>
              </a:buClr>
              <a:buSzPct val="150000"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  <a:sym typeface="Arial"/>
              </a:rPr>
              <a:t>Monitoring and Reporting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C4649CE-B5DE-9C96-3693-321A32ADA76A}"/>
              </a:ext>
            </a:extLst>
          </p:cNvPr>
          <p:cNvSpPr/>
          <p:nvPr/>
        </p:nvSpPr>
        <p:spPr>
          <a:xfrm>
            <a:off x="6449750" y="2875172"/>
            <a:ext cx="4268525" cy="1150070"/>
          </a:xfrm>
          <a:prstGeom prst="rect">
            <a:avLst/>
          </a:prstGeom>
          <a:solidFill>
            <a:srgbClr val="00869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5CA8B3D-3A61-733A-543C-1EBB43533F0F}"/>
              </a:ext>
            </a:extLst>
          </p:cNvPr>
          <p:cNvSpPr/>
          <p:nvPr/>
        </p:nvSpPr>
        <p:spPr>
          <a:xfrm>
            <a:off x="6449751" y="4205923"/>
            <a:ext cx="4268524" cy="880520"/>
          </a:xfrm>
          <a:prstGeom prst="rect">
            <a:avLst/>
          </a:prstGeom>
          <a:solidFill>
            <a:srgbClr val="EA57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4BBF835-8F15-27C9-048C-900BE071121A}"/>
              </a:ext>
            </a:extLst>
          </p:cNvPr>
          <p:cNvSpPr txBox="1"/>
          <p:nvPr/>
        </p:nvSpPr>
        <p:spPr>
          <a:xfrm>
            <a:off x="2271992" y="5653849"/>
            <a:ext cx="2950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Commitments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of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European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Commission</a:t>
            </a:r>
            <a:endParaRPr kumimoji="0" lang="nl-IT" sz="11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DF8CA2B-C453-69D1-2CFC-2E20F9D2DB67}"/>
              </a:ext>
            </a:extLst>
          </p:cNvPr>
          <p:cNvSpPr/>
          <p:nvPr/>
        </p:nvSpPr>
        <p:spPr>
          <a:xfrm>
            <a:off x="1803907" y="5688465"/>
            <a:ext cx="439673" cy="180681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AC1B3E4-FF7A-C0B7-5C01-36070D337CBD}"/>
              </a:ext>
            </a:extLst>
          </p:cNvPr>
          <p:cNvSpPr txBox="1"/>
          <p:nvPr/>
        </p:nvSpPr>
        <p:spPr>
          <a:xfrm>
            <a:off x="6016005" y="5655610"/>
            <a:ext cx="2950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Commitments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of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EOSC Association</a:t>
            </a:r>
            <a:endParaRPr kumimoji="0" lang="nl-IT" sz="11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8A6EAF8-714E-BC41-843D-1BA50CBD3B00}"/>
              </a:ext>
            </a:extLst>
          </p:cNvPr>
          <p:cNvSpPr/>
          <p:nvPr/>
        </p:nvSpPr>
        <p:spPr>
          <a:xfrm>
            <a:off x="5547920" y="5690226"/>
            <a:ext cx="439673" cy="180681"/>
          </a:xfrm>
          <a:prstGeom prst="rect">
            <a:avLst/>
          </a:prstGeom>
          <a:solidFill>
            <a:srgbClr val="EA5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0D58F-4DF2-D9DA-667F-569FDBF670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105" y="4092376"/>
            <a:ext cx="2562317" cy="21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59FF9F6-E905-4374-B5C2-ADA6321A6541}"/>
              </a:ext>
            </a:extLst>
          </p:cNvPr>
          <p:cNvSpPr/>
          <p:nvPr/>
        </p:nvSpPr>
        <p:spPr>
          <a:xfrm>
            <a:off x="4341183" y="4257962"/>
            <a:ext cx="8028133" cy="26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35162F-C315-2013-4521-872E672A555A}"/>
              </a:ext>
            </a:extLst>
          </p:cNvPr>
          <p:cNvCxnSpPr>
            <a:cxnSpLocks/>
          </p:cNvCxnSpPr>
          <p:nvPr/>
        </p:nvCxnSpPr>
        <p:spPr>
          <a:xfrm>
            <a:off x="9063103" y="2306914"/>
            <a:ext cx="0" cy="3009447"/>
          </a:xfrm>
          <a:prstGeom prst="straightConnector1">
            <a:avLst/>
          </a:prstGeom>
          <a:ln w="9525">
            <a:solidFill>
              <a:srgbClr val="FF5B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F52FB55-CD24-7311-523C-364A71444972}"/>
              </a:ext>
            </a:extLst>
          </p:cNvPr>
          <p:cNvSpPr/>
          <p:nvPr/>
        </p:nvSpPr>
        <p:spPr>
          <a:xfrm>
            <a:off x="6335355" y="4474148"/>
            <a:ext cx="2264485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 WP</a:t>
            </a:r>
          </a:p>
        </p:txBody>
      </p:sp>
      <p:sp>
        <p:nvSpPr>
          <p:cNvPr id="60" name="Left Arrow 59">
            <a:extLst>
              <a:ext uri="{FF2B5EF4-FFF2-40B4-BE49-F238E27FC236}">
                <a16:creationId xmlns:a16="http://schemas.microsoft.com/office/drawing/2014/main" id="{A18DE793-ACD9-C385-B491-7DCDA665218D}"/>
              </a:ext>
            </a:extLst>
          </p:cNvPr>
          <p:cNvSpPr/>
          <p:nvPr/>
        </p:nvSpPr>
        <p:spPr>
          <a:xfrm rot="10800000">
            <a:off x="3045906" y="4651266"/>
            <a:ext cx="3266001" cy="15513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094ABD-9708-5BFC-228A-F52BA85C7534}"/>
              </a:ext>
            </a:extLst>
          </p:cNvPr>
          <p:cNvSpPr/>
          <p:nvPr/>
        </p:nvSpPr>
        <p:spPr>
          <a:xfrm>
            <a:off x="6311908" y="3626292"/>
            <a:ext cx="2287932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Mangement (REA)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3CD64-9155-DFB6-E74D-612E408FDA47}"/>
              </a:ext>
            </a:extLst>
          </p:cNvPr>
          <p:cNvSpPr/>
          <p:nvPr/>
        </p:nvSpPr>
        <p:spPr>
          <a:xfrm>
            <a:off x="5912928" y="5316361"/>
            <a:ext cx="3036853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R&amp;I Activities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228909-1744-D4A6-BD93-363750583839}"/>
              </a:ext>
            </a:extLst>
          </p:cNvPr>
          <p:cNvSpPr/>
          <p:nvPr/>
        </p:nvSpPr>
        <p:spPr>
          <a:xfrm>
            <a:off x="1053410" y="1259904"/>
            <a:ext cx="9830179" cy="1186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ADEDE-DED0-B65D-8900-554ADB2E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 dirty="0">
                <a:latin typeface="Quicksand" pitchFamily="2" charset="77"/>
                <a:ea typeface="Roboto" panose="02000000000000000000" pitchFamily="2" charset="0"/>
              </a:rPr>
              <a:t>Horizon Europe co-programmed EOSC Partnership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EEC00-7280-7B81-B1EE-60124DF1C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2021 – 2027 (+ 3 additional years for closing out)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326EDF-1322-F194-041A-627F67834C14}"/>
              </a:ext>
            </a:extLst>
          </p:cNvPr>
          <p:cNvSpPr/>
          <p:nvPr/>
        </p:nvSpPr>
        <p:spPr>
          <a:xfrm>
            <a:off x="8075332" y="1864202"/>
            <a:ext cx="1312590" cy="423746"/>
          </a:xfrm>
          <a:prstGeom prst="rect">
            <a:avLst/>
          </a:prstGeom>
          <a:noFill/>
          <a:ln w="28575"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FF5B7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EOSC-A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58A641-6749-3A9A-E3D9-449744F41BC9}"/>
              </a:ext>
            </a:extLst>
          </p:cNvPr>
          <p:cNvSpPr/>
          <p:nvPr/>
        </p:nvSpPr>
        <p:spPr>
          <a:xfrm>
            <a:off x="9164900" y="4453653"/>
            <a:ext cx="1476607" cy="512956"/>
          </a:xfrm>
          <a:prstGeom prst="rect">
            <a:avLst/>
          </a:prstGeom>
          <a:solidFill>
            <a:srgbClr val="FF5B7E"/>
          </a:solidFill>
          <a:ln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2847DD-581E-B3B4-B3AE-CC56E0AF37D6}"/>
              </a:ext>
            </a:extLst>
          </p:cNvPr>
          <p:cNvSpPr/>
          <p:nvPr/>
        </p:nvSpPr>
        <p:spPr>
          <a:xfrm>
            <a:off x="5689906" y="5200944"/>
            <a:ext cx="6174992" cy="1453385"/>
          </a:xfrm>
          <a:prstGeom prst="rect">
            <a:avLst/>
          </a:prstGeom>
          <a:noFill/>
          <a:ln w="28575">
            <a:solidFill>
              <a:srgbClr val="FF5B7E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2" name="Picture 31" descr="A group of logos with text&#10;&#10;AI-generated content may be incorrect.">
            <a:extLst>
              <a:ext uri="{FF2B5EF4-FFF2-40B4-BE49-F238E27FC236}">
                <a16:creationId xmlns:a16="http://schemas.microsoft.com/office/drawing/2014/main" id="{20082029-488A-2173-B0E4-46157A4659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782" y="5304295"/>
            <a:ext cx="2743425" cy="1050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7F2C06F-FE8C-C36C-F960-EF593E00B7C9}"/>
              </a:ext>
            </a:extLst>
          </p:cNvPr>
          <p:cNvSpPr txBox="1"/>
          <p:nvPr/>
        </p:nvSpPr>
        <p:spPr>
          <a:xfrm>
            <a:off x="5912929" y="5962861"/>
            <a:ext cx="27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srgbClr val="FF5B7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Voluntary collaboration facilitated by EOSC-A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314BC390-1F71-47EF-28EA-E7BE3E82F336}"/>
              </a:ext>
            </a:extLst>
          </p:cNvPr>
          <p:cNvSpPr/>
          <p:nvPr/>
        </p:nvSpPr>
        <p:spPr>
          <a:xfrm>
            <a:off x="8599841" y="4627926"/>
            <a:ext cx="690382" cy="169338"/>
          </a:xfrm>
          <a:prstGeom prst="leftArrow">
            <a:avLst/>
          </a:prstGeom>
          <a:solidFill>
            <a:srgbClr val="FF5B7E"/>
          </a:solidFill>
          <a:ln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Left Arrow 38">
            <a:extLst>
              <a:ext uri="{FF2B5EF4-FFF2-40B4-BE49-F238E27FC236}">
                <a16:creationId xmlns:a16="http://schemas.microsoft.com/office/drawing/2014/main" id="{3127E20E-852E-DA96-F8D2-CCD37516965B}"/>
              </a:ext>
            </a:extLst>
          </p:cNvPr>
          <p:cNvSpPr/>
          <p:nvPr/>
        </p:nvSpPr>
        <p:spPr>
          <a:xfrm rot="16200000">
            <a:off x="8146585" y="3325229"/>
            <a:ext cx="2156374" cy="119745"/>
          </a:xfrm>
          <a:prstGeom prst="leftArrow">
            <a:avLst/>
          </a:prstGeom>
          <a:solidFill>
            <a:srgbClr val="FF5B7E"/>
          </a:solidFill>
          <a:ln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8C6DE3-20A3-DD4B-7CC6-7B251767AE77}"/>
              </a:ext>
            </a:extLst>
          </p:cNvPr>
          <p:cNvSpPr txBox="1"/>
          <p:nvPr/>
        </p:nvSpPr>
        <p:spPr>
          <a:xfrm>
            <a:off x="6823620" y="1850525"/>
            <a:ext cx="1215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Partners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44E80F-8C07-3AD7-A07D-E29126B9461D}"/>
              </a:ext>
            </a:extLst>
          </p:cNvPr>
          <p:cNvSpPr txBox="1"/>
          <p:nvPr/>
        </p:nvSpPr>
        <p:spPr>
          <a:xfrm>
            <a:off x="7041999" y="1426739"/>
            <a:ext cx="380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(legeally non-binding) Tripartite Governance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2FBFDEF4-7EB7-F9D1-8075-6A240DDAC331}"/>
              </a:ext>
            </a:extLst>
          </p:cNvPr>
          <p:cNvSpPr/>
          <p:nvPr/>
        </p:nvSpPr>
        <p:spPr>
          <a:xfrm>
            <a:off x="5575146" y="2278415"/>
            <a:ext cx="646307" cy="315636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14A8A7-08FB-7F1E-42B6-266C5D2926D2}"/>
              </a:ext>
            </a:extLst>
          </p:cNvPr>
          <p:cNvSpPr txBox="1"/>
          <p:nvPr/>
        </p:nvSpPr>
        <p:spPr>
          <a:xfrm rot="16200000">
            <a:off x="5522055" y="3890593"/>
            <a:ext cx="80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CASH</a:t>
            </a:r>
            <a:endParaRPr kumimoji="0" lang="en-B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2A33E-05E7-A6A6-4AD1-E744B388A5C2}"/>
              </a:ext>
            </a:extLst>
          </p:cNvPr>
          <p:cNvSpPr/>
          <p:nvPr/>
        </p:nvSpPr>
        <p:spPr>
          <a:xfrm>
            <a:off x="3824867" y="2509024"/>
            <a:ext cx="7058722" cy="680225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1B86AB-B875-C2B2-52DC-012467781952}"/>
              </a:ext>
            </a:extLst>
          </p:cNvPr>
          <p:cNvCxnSpPr/>
          <p:nvPr/>
        </p:nvCxnSpPr>
        <p:spPr>
          <a:xfrm>
            <a:off x="4538546" y="2849136"/>
            <a:ext cx="53971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DAA9B1-680E-6F73-DD74-72FB9C9038F0}"/>
              </a:ext>
            </a:extLst>
          </p:cNvPr>
          <p:cNvSpPr txBox="1"/>
          <p:nvPr/>
        </p:nvSpPr>
        <p:spPr>
          <a:xfrm>
            <a:off x="3869472" y="2865304"/>
            <a:ext cx="133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 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C3CBB-80AA-E69E-66FD-D82DEFF65FD0}"/>
              </a:ext>
            </a:extLst>
          </p:cNvPr>
          <p:cNvSpPr txBox="1"/>
          <p:nvPr/>
        </p:nvSpPr>
        <p:spPr>
          <a:xfrm>
            <a:off x="5000390" y="2843558"/>
            <a:ext cx="159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&lt; 490 MEUR EU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5CCA9-104D-D0B7-6642-76E1633ACB75}"/>
              </a:ext>
            </a:extLst>
          </p:cNvPr>
          <p:cNvSpPr txBox="1"/>
          <p:nvPr/>
        </p:nvSpPr>
        <p:spPr>
          <a:xfrm>
            <a:off x="6397546" y="2854714"/>
            <a:ext cx="2341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&lt; 500 MEUR Inkind EOSC-A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2DCE7-0952-5E99-E9B6-2515F89D73C4}"/>
              </a:ext>
            </a:extLst>
          </p:cNvPr>
          <p:cNvSpPr txBox="1"/>
          <p:nvPr/>
        </p:nvSpPr>
        <p:spPr>
          <a:xfrm>
            <a:off x="8905178" y="2842999"/>
            <a:ext cx="216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Monitoring+Reporting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6986BD-56AB-C9C7-53B1-4FF519801AFF}"/>
              </a:ext>
            </a:extLst>
          </p:cNvPr>
          <p:cNvSpPr/>
          <p:nvPr/>
        </p:nvSpPr>
        <p:spPr>
          <a:xfrm>
            <a:off x="1657458" y="4481803"/>
            <a:ext cx="1388451" cy="456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 Committee</a:t>
            </a:r>
          </a:p>
        </p:txBody>
      </p:sp>
      <p:sp>
        <p:nvSpPr>
          <p:cNvPr id="59" name="Left Arrow 58">
            <a:extLst>
              <a:ext uri="{FF2B5EF4-FFF2-40B4-BE49-F238E27FC236}">
                <a16:creationId xmlns:a16="http://schemas.microsoft.com/office/drawing/2014/main" id="{968A2D23-6947-F5A6-5BBD-8A5C15B1C7F9}"/>
              </a:ext>
            </a:extLst>
          </p:cNvPr>
          <p:cNvSpPr/>
          <p:nvPr/>
        </p:nvSpPr>
        <p:spPr>
          <a:xfrm rot="16200000">
            <a:off x="1137288" y="3330049"/>
            <a:ext cx="2175341" cy="9113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4E5513-DCDD-C86D-3279-6665E4719F95}"/>
              </a:ext>
            </a:extLst>
          </p:cNvPr>
          <p:cNvSpPr/>
          <p:nvPr/>
        </p:nvSpPr>
        <p:spPr>
          <a:xfrm>
            <a:off x="1338146" y="1440311"/>
            <a:ext cx="5625796" cy="847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7DA329-24AB-6E54-54B6-DE442FCA9179}"/>
              </a:ext>
            </a:extLst>
          </p:cNvPr>
          <p:cNvSpPr/>
          <p:nvPr/>
        </p:nvSpPr>
        <p:spPr>
          <a:xfrm>
            <a:off x="5547275" y="1857238"/>
            <a:ext cx="1312590" cy="4237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A8FBCB-3560-FCCE-DB8B-7B5EF445F45A}"/>
              </a:ext>
            </a:extLst>
          </p:cNvPr>
          <p:cNvSpPr/>
          <p:nvPr/>
        </p:nvSpPr>
        <p:spPr>
          <a:xfrm>
            <a:off x="1607178" y="1864202"/>
            <a:ext cx="1312590" cy="42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MS/AC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D64305-DE91-9DA6-0A2A-225F77221BDE}"/>
              </a:ext>
            </a:extLst>
          </p:cNvPr>
          <p:cNvSpPr txBox="1"/>
          <p:nvPr/>
        </p:nvSpPr>
        <p:spPr>
          <a:xfrm>
            <a:off x="3332699" y="1857238"/>
            <a:ext cx="172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Expert Group of the EC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783866-51BA-1804-69DF-99AFD097B8D6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919768" y="2069111"/>
            <a:ext cx="2627507" cy="19531"/>
          </a:xfrm>
          <a:prstGeom prst="straightConnector1">
            <a:avLst/>
          </a:prstGeom>
          <a:ln w="9525">
            <a:solidFill>
              <a:srgbClr val="008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CC35561-3DF0-8F45-A7B9-5F9B0F5357C8}"/>
              </a:ext>
            </a:extLst>
          </p:cNvPr>
          <p:cNvSpPr txBox="1"/>
          <p:nvPr/>
        </p:nvSpPr>
        <p:spPr>
          <a:xfrm>
            <a:off x="1252572" y="1429368"/>
            <a:ext cx="190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 Steering Board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0281C14-4065-CDC9-FD9D-F74B6F8D21D4}"/>
              </a:ext>
            </a:extLst>
          </p:cNvPr>
          <p:cNvCxnSpPr>
            <a:cxnSpLocks/>
          </p:cNvCxnSpPr>
          <p:nvPr/>
        </p:nvCxnSpPr>
        <p:spPr>
          <a:xfrm>
            <a:off x="6595015" y="2306914"/>
            <a:ext cx="0" cy="3009447"/>
          </a:xfrm>
          <a:prstGeom prst="straightConnector1">
            <a:avLst/>
          </a:prstGeom>
          <a:ln w="9525">
            <a:solidFill>
              <a:srgbClr val="008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F9F8DC-A87E-F617-C7AD-BDCE65741968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6859865" y="2069111"/>
            <a:ext cx="1215467" cy="6964"/>
          </a:xfrm>
          <a:prstGeom prst="straightConnector1">
            <a:avLst/>
          </a:prstGeom>
          <a:ln w="9525">
            <a:solidFill>
              <a:srgbClr val="0086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5B9520-DA6B-5494-B1FB-2C07B3964485}"/>
              </a:ext>
            </a:extLst>
          </p:cNvPr>
          <p:cNvSpPr txBox="1"/>
          <p:nvPr/>
        </p:nvSpPr>
        <p:spPr>
          <a:xfrm>
            <a:off x="5564458" y="2541359"/>
            <a:ext cx="437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Partnership MoU (non-binding)</a:t>
            </a:r>
          </a:p>
        </p:txBody>
      </p:sp>
      <p:pic>
        <p:nvPicPr>
          <p:cNvPr id="8" name="Picture 7" descr="A network of dots and lines&#10;&#10;AI-generated content may be incorrect.">
            <a:extLst>
              <a:ext uri="{FF2B5EF4-FFF2-40B4-BE49-F238E27FC236}">
                <a16:creationId xmlns:a16="http://schemas.microsoft.com/office/drawing/2014/main" id="{3CC1D967-9326-DED6-B37D-D339570DB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02" y="5290244"/>
            <a:ext cx="1580578" cy="12488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B74D57-A759-3EC0-1ECB-775EB6CE0F2F}"/>
              </a:ext>
            </a:extLst>
          </p:cNvPr>
          <p:cNvSpPr/>
          <p:nvPr/>
        </p:nvSpPr>
        <p:spPr>
          <a:xfrm>
            <a:off x="1053410" y="5186886"/>
            <a:ext cx="4350045" cy="146938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1CA90-8DC0-CCD7-1D0B-1C178AE56E1E}"/>
              </a:ext>
            </a:extLst>
          </p:cNvPr>
          <p:cNvSpPr txBox="1"/>
          <p:nvPr/>
        </p:nvSpPr>
        <p:spPr>
          <a:xfrm>
            <a:off x="3188211" y="5950001"/>
            <a:ext cx="226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>
                <a:latin typeface="Roboto" panose="02000000000000000000" pitchFamily="2" charset="0"/>
                <a:ea typeface="Roboto" panose="02000000000000000000" pitchFamily="2" charset="0"/>
              </a:rPr>
              <a:t>National investments in EOSC-related investments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FB04E3-74D5-D242-049C-B43C2DE250C5}"/>
              </a:ext>
            </a:extLst>
          </p:cNvPr>
          <p:cNvCxnSpPr>
            <a:cxnSpLocks/>
          </p:cNvCxnSpPr>
          <p:nvPr/>
        </p:nvCxnSpPr>
        <p:spPr>
          <a:xfrm>
            <a:off x="2907980" y="2306914"/>
            <a:ext cx="0" cy="278919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0" grpId="0" animBg="1"/>
      <p:bldP spid="16" grpId="0" animBg="1"/>
      <p:bldP spid="18" grpId="0" animBg="1"/>
      <p:bldP spid="53" grpId="0" animBg="1"/>
      <p:bldP spid="15" grpId="0" animBg="1"/>
      <p:bldP spid="29" grpId="0" animBg="1"/>
      <p:bldP spid="30" grpId="0" animBg="1"/>
      <p:bldP spid="34" grpId="0"/>
      <p:bldP spid="38" grpId="0" animBg="1"/>
      <p:bldP spid="39" grpId="0" animBg="1"/>
      <p:bldP spid="52" grpId="0"/>
      <p:bldP spid="54" grpId="0"/>
      <p:bldP spid="55" grpId="0" animBg="1"/>
      <p:bldP spid="56" grpId="0"/>
      <p:bldP spid="6" grpId="0" animBg="1"/>
      <p:bldP spid="10" grpId="0"/>
      <p:bldP spid="11" grpId="0"/>
      <p:bldP spid="12" grpId="0"/>
      <p:bldP spid="13" grpId="0"/>
      <p:bldP spid="58" grpId="0" animBg="1"/>
      <p:bldP spid="59" grpId="0" animBg="1"/>
      <p:bldP spid="61" grpId="0" animBg="1"/>
      <p:bldP spid="14" grpId="0" animBg="1"/>
      <p:bldP spid="41" grpId="0" animBg="1"/>
      <p:bldP spid="45" grpId="0"/>
      <p:bldP spid="62" grpId="0"/>
      <p:bldP spid="7" grpId="0"/>
      <p:bldP spid="19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CDEFD-1D9A-EA43-E749-69753BE04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64E3F4-335B-8180-5BC2-9BCF830DCB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11DD49-B56D-7063-847E-95E56273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35" y="1836599"/>
            <a:ext cx="4619856" cy="3538964"/>
          </a:xfrm>
        </p:spPr>
        <p:txBody>
          <a:bodyPr>
            <a:noAutofit/>
          </a:bodyPr>
          <a:lstStyle/>
          <a:p>
            <a:pPr algn="ctr"/>
            <a:r>
              <a:rPr lang="aa-ET" sz="15000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C1AAB-7327-4C05-B1C5-BFFF358F0B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DD0A9-BE43-B0C0-96B2-7D458B419301}"/>
              </a:ext>
            </a:extLst>
          </p:cNvPr>
          <p:cNvSpPr txBox="1"/>
          <p:nvPr/>
        </p:nvSpPr>
        <p:spPr>
          <a:xfrm>
            <a:off x="50801" y="6527800"/>
            <a:ext cx="562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Photo by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Leeloo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 The First on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aa-E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40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CE89-56DD-E757-E225-6685A8E4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ACE5-E003-F35C-64B4-4BD2A1D5E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2" y="2714631"/>
            <a:ext cx="10406913" cy="100647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Quicksand" pitchFamily="2" charset="77"/>
              </a:rPr>
              <a:t>5 Tasks </a:t>
            </a:r>
            <a:br>
              <a:rPr lang="en-GB" dirty="0">
                <a:latin typeface="Quicksand" pitchFamily="2" charset="77"/>
              </a:rPr>
            </a:br>
            <a:r>
              <a:rPr lang="en-GB" dirty="0">
                <a:latin typeface="Quicksand" pitchFamily="2" charset="77"/>
              </a:rPr>
              <a:t>to be addressed in the future</a:t>
            </a:r>
            <a:endParaRPr lang="en-BE" dirty="0">
              <a:latin typeface="Quicksan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F10B-D9F2-E7BD-DD9B-2186CF37E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1515A-6A13-1781-B4E2-5B07728F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E3586D-13B6-7AEB-8273-15F9AE7D552F}"/>
              </a:ext>
            </a:extLst>
          </p:cNvPr>
          <p:cNvSpPr/>
          <p:nvPr/>
        </p:nvSpPr>
        <p:spPr>
          <a:xfrm>
            <a:off x="10010560" y="1984422"/>
            <a:ext cx="1819656" cy="2569464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783ADA-AAE1-4D7F-AB52-340C4EB22CB0}"/>
              </a:ext>
            </a:extLst>
          </p:cNvPr>
          <p:cNvSpPr/>
          <p:nvPr/>
        </p:nvSpPr>
        <p:spPr>
          <a:xfrm>
            <a:off x="7949548" y="1987470"/>
            <a:ext cx="1819656" cy="2569464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EE0674-08C3-8438-FC10-D3426E676798}"/>
              </a:ext>
            </a:extLst>
          </p:cNvPr>
          <p:cNvSpPr/>
          <p:nvPr/>
        </p:nvSpPr>
        <p:spPr>
          <a:xfrm>
            <a:off x="5895635" y="1990518"/>
            <a:ext cx="1819656" cy="2569464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E3762-9F16-9C94-521A-0909773F8EB8}"/>
              </a:ext>
            </a:extLst>
          </p:cNvPr>
          <p:cNvSpPr/>
          <p:nvPr/>
        </p:nvSpPr>
        <p:spPr>
          <a:xfrm>
            <a:off x="3879325" y="1987470"/>
            <a:ext cx="1819656" cy="2569464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146792-114B-66A1-4AE1-1DC68264DA84}"/>
              </a:ext>
            </a:extLst>
          </p:cNvPr>
          <p:cNvSpPr/>
          <p:nvPr/>
        </p:nvSpPr>
        <p:spPr>
          <a:xfrm>
            <a:off x="1854625" y="1990518"/>
            <a:ext cx="1819656" cy="2569464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DA1C1E-6998-8F59-4DCB-DE1D2C0BE6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2200" y="185738"/>
            <a:ext cx="9829800" cy="603250"/>
          </a:xfrm>
        </p:spPr>
        <p:txBody>
          <a:bodyPr>
            <a:normAutofit/>
          </a:bodyPr>
          <a:lstStyle/>
          <a:p>
            <a:r>
              <a:rPr lang="en-BE" sz="3500" dirty="0">
                <a:solidFill>
                  <a:srgbClr val="008691"/>
                </a:solidFill>
                <a:latin typeface="Quicksand" pitchFamily="2" charset="77"/>
                <a:ea typeface="Roboto Light" panose="02000000000000000000" pitchFamily="2" charset="0"/>
              </a:rPr>
              <a:t>Sustaining EOSC in practice</a:t>
            </a: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837B24C1-FE5C-6A00-0856-A467227A26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6393" y="2501750"/>
            <a:ext cx="540000" cy="540000"/>
          </a:xfrm>
          <a:prstGeom prst="rect">
            <a:avLst/>
          </a:prstGeom>
        </p:spPr>
      </p:pic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803A35E5-6BE8-3E7B-64CF-67A50F15A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4973" y="2485955"/>
            <a:ext cx="540000" cy="540000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9C0065BF-DAE7-341D-13A5-5D82FEEC10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4688" y="2473858"/>
            <a:ext cx="540000" cy="540000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F5546400-F632-EDCF-B1DC-6B3F56BDC4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6300" y="2480418"/>
            <a:ext cx="540000" cy="540000"/>
          </a:xfrm>
          <a:prstGeom prst="rect">
            <a:avLst/>
          </a:prstGeom>
        </p:spPr>
      </p:pic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EB3728B2-92FA-43A3-BAD3-B7525B7898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6005" y="2451695"/>
            <a:ext cx="540000" cy="5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2950CF-865C-BB5F-CD39-A2965D342114}"/>
              </a:ext>
            </a:extLst>
          </p:cNvPr>
          <p:cNvSpPr txBox="1"/>
          <p:nvPr/>
        </p:nvSpPr>
        <p:spPr>
          <a:xfrm>
            <a:off x="1845481" y="2127678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A1560-C78E-DE42-3A3E-CD492FE42733}"/>
              </a:ext>
            </a:extLst>
          </p:cNvPr>
          <p:cNvSpPr txBox="1"/>
          <p:nvPr/>
        </p:nvSpPr>
        <p:spPr>
          <a:xfrm>
            <a:off x="1845481" y="3270679"/>
            <a:ext cx="181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Deploying and operating the EOSC EU Node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557EA-F4D0-0383-D0DE-1A58616EA07E}"/>
              </a:ext>
            </a:extLst>
          </p:cNvPr>
          <p:cNvSpPr txBox="1"/>
          <p:nvPr/>
        </p:nvSpPr>
        <p:spPr>
          <a:xfrm>
            <a:off x="3861037" y="3258486"/>
            <a:ext cx="18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Federation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EC4A8-3375-542D-D50A-FF12A7107D13}"/>
              </a:ext>
            </a:extLst>
          </p:cNvPr>
          <p:cNvSpPr txBox="1"/>
          <p:nvPr/>
        </p:nvSpPr>
        <p:spPr>
          <a:xfrm>
            <a:off x="5920019" y="3235615"/>
            <a:ext cx="1801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Enabling a web of FAIR data and services for science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2176C-B653-5855-5A2F-6BF09175D31E}"/>
              </a:ext>
            </a:extLst>
          </p:cNvPr>
          <p:cNvSpPr txBox="1"/>
          <p:nvPr/>
        </p:nvSpPr>
        <p:spPr>
          <a:xfrm>
            <a:off x="7904308" y="3205883"/>
            <a:ext cx="1883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 and prototyping new capacities for the EOSC Federation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CC989-515F-6B14-24E0-30B1A932555E}"/>
              </a:ext>
            </a:extLst>
          </p:cNvPr>
          <p:cNvSpPr txBox="1"/>
          <p:nvPr/>
        </p:nvSpPr>
        <p:spPr>
          <a:xfrm>
            <a:off x="9949600" y="3182000"/>
            <a:ext cx="1975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Enabling OS policies and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uptake of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OS practices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through EOSC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4381A7-4631-7BA2-F0EE-26CC71094104}"/>
              </a:ext>
            </a:extLst>
          </p:cNvPr>
          <p:cNvSpPr txBox="1"/>
          <p:nvPr/>
        </p:nvSpPr>
        <p:spPr>
          <a:xfrm>
            <a:off x="3870181" y="2124630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A1DE22-192C-56CD-FBCF-E306623F12D0}"/>
              </a:ext>
            </a:extLst>
          </p:cNvPr>
          <p:cNvSpPr txBox="1"/>
          <p:nvPr/>
        </p:nvSpPr>
        <p:spPr>
          <a:xfrm>
            <a:off x="5904779" y="2130726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B79124-593D-AF18-FD12-ADAB1E382AE4}"/>
              </a:ext>
            </a:extLst>
          </p:cNvPr>
          <p:cNvSpPr txBox="1"/>
          <p:nvPr/>
        </p:nvSpPr>
        <p:spPr>
          <a:xfrm>
            <a:off x="7958692" y="2118534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F9C78-57EF-3CF9-95E2-B15421D43196}"/>
              </a:ext>
            </a:extLst>
          </p:cNvPr>
          <p:cNvSpPr txBox="1"/>
          <p:nvPr/>
        </p:nvSpPr>
        <p:spPr>
          <a:xfrm>
            <a:off x="10013608" y="2100246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763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2" grpId="0" animBg="1"/>
      <p:bldP spid="19" grpId="0" animBg="1"/>
      <p:bldP spid="16" grpId="0" animBg="1"/>
      <p:bldP spid="17" grpId="0"/>
      <p:bldP spid="18" grpId="0"/>
      <p:bldP spid="20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5945B0-CC04-0F6F-004F-46477E8D27D8}"/>
              </a:ext>
            </a:extLst>
          </p:cNvPr>
          <p:cNvSpPr/>
          <p:nvPr/>
        </p:nvSpPr>
        <p:spPr>
          <a:xfrm>
            <a:off x="0" y="1026696"/>
            <a:ext cx="12191999" cy="5831304"/>
          </a:xfrm>
          <a:prstGeom prst="rect">
            <a:avLst/>
          </a:prstGeom>
          <a:solidFill>
            <a:srgbClr val="00869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24D67-8F94-E86E-58B8-B9EE05E0E4D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115" indent="-285115"/>
            <a:endParaRPr lang="en-US" sz="1600" dirty="0">
              <a:cs typeface="Roboto" panose="02000000000000000000" pitchFamily="2" charset="0"/>
            </a:endParaRPr>
          </a:p>
          <a:p>
            <a:pPr marL="285115" indent="-285115"/>
            <a:endParaRPr lang="en-US" dirty="0">
              <a:cs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688221-25C2-8FE4-A961-E44460FB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53" y="275011"/>
            <a:ext cx="9830179" cy="603887"/>
          </a:xfrm>
        </p:spPr>
        <p:txBody>
          <a:bodyPr>
            <a:normAutofit/>
          </a:bodyPr>
          <a:lstStyle/>
          <a:p>
            <a:r>
              <a:rPr lang="en-US" dirty="0">
                <a:latin typeface="Quicksand"/>
                <a:ea typeface="Roboto"/>
              </a:rPr>
              <a:t>Boundary conditions (result of May 2025 GA)</a:t>
            </a:r>
            <a:endParaRPr lang="en-US" dirty="0">
              <a:solidFill>
                <a:srgbClr val="FF5B7F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F6D89E-B276-4961-0074-96AA1A697E20}"/>
              </a:ext>
            </a:extLst>
          </p:cNvPr>
          <p:cNvSpPr txBox="1"/>
          <p:nvPr/>
        </p:nvSpPr>
        <p:spPr>
          <a:xfrm>
            <a:off x="1817991" y="1393920"/>
            <a:ext cx="9757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Community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stands united in 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desire to lead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discussion within the Tripartite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020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Collective Agreement that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Federation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will not run itself and therefore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must be managed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 Tasks 2 &amp; 4 should be governed under Federation 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020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EOSC-A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as the most devoted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unbiased organisation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 Europe relative to the future governance of EOSC; EOSC-A’s role lies in supervision, quality assessment, strategic guidance, ensuring that EOSC Federation evolves with user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020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Key to that division are the delineated tasks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running the basic operations of the Federation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that of driving the innovation and capacity-building essential to the Federation’s long-term sustainability.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40204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Further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discussion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needed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as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how the Association could evolve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 order to serve as both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management organisation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as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voice of a member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4020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-based organisation within the emerging legal framework of an EOSC Federation of Nodes</a:t>
            </a:r>
          </a:p>
        </p:txBody>
      </p:sp>
    </p:spTree>
    <p:extLst>
      <p:ext uri="{BB962C8B-B14F-4D97-AF65-F5344CB8AC3E}">
        <p14:creationId xmlns:p14="http://schemas.microsoft.com/office/powerpoint/2010/main" val="31109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8DD95-4722-4B7E-C233-247D42FC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A05D0-1E52-A137-9523-68638B40C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2383971"/>
            <a:ext cx="9144000" cy="1545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Plotting the 5 Tasks on the </a:t>
            </a:r>
            <a:b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FP10 Proposal for a </a:t>
            </a:r>
            <a:b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Work Programme based Partnership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579BBB-0C8D-725A-D268-1BC83762F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74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C82EB-139B-56AB-49A3-F741499C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89E7C1-0E4E-4CF0-A7FB-D5B2C93C7667}"/>
              </a:ext>
            </a:extLst>
          </p:cNvPr>
          <p:cNvCxnSpPr>
            <a:cxnSpLocks/>
          </p:cNvCxnSpPr>
          <p:nvPr/>
        </p:nvCxnSpPr>
        <p:spPr>
          <a:xfrm>
            <a:off x="4039893" y="5156902"/>
            <a:ext cx="0" cy="7559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2139103D-8C10-C213-E0FC-AB133C7FFDBC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Work </a:t>
            </a:r>
            <a:r>
              <a:rPr kumimoji="0" lang="en-US" sz="3599" b="0" i="0" u="none" strike="noStrike" kern="1200" cap="none" spc="0" normalizeH="0" baseline="0" noProof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programme</a:t>
            </a: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based Partnership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547B6-2960-ABE8-CA09-1F1D514C5652}"/>
              </a:ext>
            </a:extLst>
          </p:cNvPr>
          <p:cNvCxnSpPr/>
          <p:nvPr/>
        </p:nvCxnSpPr>
        <p:spPr>
          <a:xfrm>
            <a:off x="2834772" y="2357163"/>
            <a:ext cx="25703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55CF75-F98D-E7A9-67C6-751E01958F22}"/>
              </a:ext>
            </a:extLst>
          </p:cNvPr>
          <p:cNvCxnSpPr/>
          <p:nvPr/>
        </p:nvCxnSpPr>
        <p:spPr>
          <a:xfrm>
            <a:off x="2844933" y="2179371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35DAE6-BBC9-ACD8-FABF-A5B558C15929}"/>
              </a:ext>
            </a:extLst>
          </p:cNvPr>
          <p:cNvCxnSpPr/>
          <p:nvPr/>
        </p:nvCxnSpPr>
        <p:spPr>
          <a:xfrm>
            <a:off x="5394988" y="215905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AFF972-0394-CD5D-386B-3564E51E3BAB}"/>
              </a:ext>
            </a:extLst>
          </p:cNvPr>
          <p:cNvCxnSpPr/>
          <p:nvPr/>
        </p:nvCxnSpPr>
        <p:spPr>
          <a:xfrm>
            <a:off x="4053923" y="2166672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5A5A0C-5964-1DA7-3129-BECE3A47FB9A}"/>
              </a:ext>
            </a:extLst>
          </p:cNvPr>
          <p:cNvCxnSpPr/>
          <p:nvPr/>
        </p:nvCxnSpPr>
        <p:spPr>
          <a:xfrm>
            <a:off x="4053923" y="2362243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8F8636-075C-8438-5F01-62D18CF5EEAE}"/>
              </a:ext>
            </a:extLst>
          </p:cNvPr>
          <p:cNvCxnSpPr>
            <a:cxnSpLocks/>
          </p:cNvCxnSpPr>
          <p:nvPr/>
        </p:nvCxnSpPr>
        <p:spPr>
          <a:xfrm>
            <a:off x="4053922" y="3399850"/>
            <a:ext cx="0" cy="827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FE6DA1-AE43-8A7D-4BEF-93F2984A9BF8}"/>
              </a:ext>
            </a:extLst>
          </p:cNvPr>
          <p:cNvCxnSpPr>
            <a:cxnSpLocks/>
          </p:cNvCxnSpPr>
          <p:nvPr/>
        </p:nvCxnSpPr>
        <p:spPr>
          <a:xfrm>
            <a:off x="4050053" y="4410579"/>
            <a:ext cx="0" cy="777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D4095337-CF2C-53F3-6FBF-0CD18B0364D5}"/>
              </a:ext>
            </a:extLst>
          </p:cNvPr>
          <p:cNvSpPr txBox="1"/>
          <p:nvPr/>
        </p:nvSpPr>
        <p:spPr>
          <a:xfrm>
            <a:off x="2844933" y="3859599"/>
            <a:ext cx="2397663" cy="612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‘central management’ of resources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0A851362-C53F-F2F8-A87C-B1097CBBDFC9}"/>
              </a:ext>
            </a:extLst>
          </p:cNvPr>
          <p:cNvSpPr txBox="1"/>
          <p:nvPr/>
        </p:nvSpPr>
        <p:spPr>
          <a:xfrm>
            <a:off x="3474766" y="4945743"/>
            <a:ext cx="1150573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WP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F8F14B-18B6-97AD-BC5C-2AC9F855BD47}"/>
              </a:ext>
            </a:extLst>
          </p:cNvPr>
          <p:cNvSpPr txBox="1"/>
          <p:nvPr/>
        </p:nvSpPr>
        <p:spPr>
          <a:xfrm>
            <a:off x="203556" y="3919529"/>
            <a:ext cx="1554298" cy="43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contribution to operational budget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187A9A2A-08E9-01D7-DE88-F20E9D32ED4A}"/>
              </a:ext>
            </a:extLst>
          </p:cNvPr>
          <p:cNvSpPr txBox="1"/>
          <p:nvPr/>
        </p:nvSpPr>
        <p:spPr>
          <a:xfrm>
            <a:off x="3191567" y="5893474"/>
            <a:ext cx="1696652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R&amp;I activities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CDFE80-DEAE-6A98-A736-A256BDA10302}"/>
              </a:ext>
            </a:extLst>
          </p:cNvPr>
          <p:cNvSpPr txBox="1"/>
          <p:nvPr/>
        </p:nvSpPr>
        <p:spPr>
          <a:xfrm>
            <a:off x="233858" y="5667525"/>
            <a:ext cx="1554298" cy="61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co-financing own participation in projects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6D0D0-39A8-5612-7526-9C457CCB6603}"/>
              </a:ext>
            </a:extLst>
          </p:cNvPr>
          <p:cNvSpPr/>
          <p:nvPr/>
        </p:nvSpPr>
        <p:spPr>
          <a:xfrm>
            <a:off x="1256161" y="2545870"/>
            <a:ext cx="6033584" cy="853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8F7A8E96-C759-A219-425D-11E4D4D0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449" y="1521828"/>
            <a:ext cx="3739003" cy="2491347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ea typeface="Calibri" panose="020F0502020204030204" pitchFamily="34" charset="0"/>
              </a:rPr>
              <a:t>Shared governance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Long-term secured EU funding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Upfront co-funding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Agreement on results to be delivered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sz="1970">
                <a:latin typeface="+mj-lt"/>
                <a:ea typeface="Calibri" panose="020F0502020204030204" pitchFamily="34" charset="0"/>
              </a:rPr>
              <a:t>Mechanism to agree on programming &amp; activities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C1549FC-F945-35D9-A779-3E180FC430A3}"/>
              </a:ext>
            </a:extLst>
          </p:cNvPr>
          <p:cNvSpPr txBox="1"/>
          <p:nvPr/>
        </p:nvSpPr>
        <p:spPr>
          <a:xfrm>
            <a:off x="3128666" y="2566190"/>
            <a:ext cx="202879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 MoU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CF47A19-E7D8-1748-181C-9A6CBE8921ED}"/>
              </a:ext>
            </a:extLst>
          </p:cNvPr>
          <p:cNvSpPr txBox="1"/>
          <p:nvPr/>
        </p:nvSpPr>
        <p:spPr>
          <a:xfrm>
            <a:off x="1393383" y="2977490"/>
            <a:ext cx="1045164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E413796-FC00-2FFD-ED3C-FA44681F095A}"/>
              </a:ext>
            </a:extLst>
          </p:cNvPr>
          <p:cNvSpPr txBox="1"/>
          <p:nvPr/>
        </p:nvSpPr>
        <p:spPr>
          <a:xfrm>
            <a:off x="2545709" y="2970904"/>
            <a:ext cx="160806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Commitments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C885ECD-A376-C377-DDCD-3588433A4723}"/>
              </a:ext>
            </a:extLst>
          </p:cNvPr>
          <p:cNvSpPr txBox="1"/>
          <p:nvPr/>
        </p:nvSpPr>
        <p:spPr>
          <a:xfrm>
            <a:off x="4300150" y="2970904"/>
            <a:ext cx="1438841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1E10C03-F9AD-54BE-4337-90CF9951785C}"/>
              </a:ext>
            </a:extLst>
          </p:cNvPr>
          <p:cNvSpPr txBox="1"/>
          <p:nvPr/>
        </p:nvSpPr>
        <p:spPr>
          <a:xfrm>
            <a:off x="5861069" y="2977490"/>
            <a:ext cx="1438839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l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A9F7B2-70D9-D21D-BD9E-4C486673B2E4}"/>
              </a:ext>
            </a:extLst>
          </p:cNvPr>
          <p:cNvCxnSpPr>
            <a:cxnSpLocks/>
          </p:cNvCxnSpPr>
          <p:nvPr/>
        </p:nvCxnSpPr>
        <p:spPr>
          <a:xfrm>
            <a:off x="1483548" y="2905028"/>
            <a:ext cx="55064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5DE0D7-FF7A-F31D-C905-64D320BCCE6F}"/>
              </a:ext>
            </a:extLst>
          </p:cNvPr>
          <p:cNvCxnSpPr/>
          <p:nvPr/>
        </p:nvCxnSpPr>
        <p:spPr>
          <a:xfrm>
            <a:off x="1835258" y="2895621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AAE452-5D59-AC7E-0B13-C7F33FD5B287}"/>
              </a:ext>
            </a:extLst>
          </p:cNvPr>
          <p:cNvCxnSpPr/>
          <p:nvPr/>
        </p:nvCxnSpPr>
        <p:spPr>
          <a:xfrm>
            <a:off x="3312273" y="2916905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FAC26D-4C80-6E9C-692F-23EFB4B0C0DA}"/>
              </a:ext>
            </a:extLst>
          </p:cNvPr>
          <p:cNvCxnSpPr/>
          <p:nvPr/>
        </p:nvCxnSpPr>
        <p:spPr>
          <a:xfrm>
            <a:off x="6508667" y="2916905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DA30EA-E083-F289-8C0D-CF7D05167CB7}"/>
              </a:ext>
            </a:extLst>
          </p:cNvPr>
          <p:cNvCxnSpPr/>
          <p:nvPr/>
        </p:nvCxnSpPr>
        <p:spPr>
          <a:xfrm>
            <a:off x="4998763" y="2915187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BB4A758-67EC-3308-5EF8-0DE88EFCCF4A}"/>
              </a:ext>
            </a:extLst>
          </p:cNvPr>
          <p:cNvSpPr txBox="1"/>
          <p:nvPr/>
        </p:nvSpPr>
        <p:spPr>
          <a:xfrm>
            <a:off x="2359456" y="1771203"/>
            <a:ext cx="997349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MS/AC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2EFDB-D5C3-6183-C898-447C917E9947}"/>
              </a:ext>
            </a:extLst>
          </p:cNvPr>
          <p:cNvSpPr txBox="1"/>
          <p:nvPr/>
        </p:nvSpPr>
        <p:spPr>
          <a:xfrm>
            <a:off x="3778997" y="1758503"/>
            <a:ext cx="535724" cy="3954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endParaRPr kumimoji="0" lang="en-IE" sz="1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0DB3F2-3982-1608-2D9D-2E729FF397B1}"/>
              </a:ext>
            </a:extLst>
          </p:cNvPr>
          <p:cNvSpPr txBox="1"/>
          <p:nvPr/>
        </p:nvSpPr>
        <p:spPr>
          <a:xfrm>
            <a:off x="4907315" y="1753881"/>
            <a:ext cx="971741" cy="39549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</a:t>
            </a:r>
            <a:endParaRPr kumimoji="0" lang="en-IE" sz="1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FE2CA1-93A2-949E-D598-D0E1261C53B1}"/>
              </a:ext>
            </a:extLst>
          </p:cNvPr>
          <p:cNvCxnSpPr>
            <a:cxnSpLocks/>
          </p:cNvCxnSpPr>
          <p:nvPr/>
        </p:nvCxnSpPr>
        <p:spPr>
          <a:xfrm>
            <a:off x="1785665" y="4248026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53567E-A82C-D941-A07A-56CA8E07C03C}"/>
              </a:ext>
            </a:extLst>
          </p:cNvPr>
          <p:cNvCxnSpPr>
            <a:cxnSpLocks/>
          </p:cNvCxnSpPr>
          <p:nvPr/>
        </p:nvCxnSpPr>
        <p:spPr>
          <a:xfrm>
            <a:off x="1815411" y="6110624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2033B0-36A6-5B7C-381F-BCE26BD2C864}"/>
              </a:ext>
            </a:extLst>
          </p:cNvPr>
          <p:cNvSpPr txBox="1"/>
          <p:nvPr/>
        </p:nvSpPr>
        <p:spPr>
          <a:xfrm>
            <a:off x="6068689" y="4742265"/>
            <a:ext cx="1850341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mechanism to discuss/agree on programming and activities.</a:t>
            </a:r>
            <a:endParaRPr kumimoji="0" lang="en-IE" sz="112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19E70F-49CE-4CA7-729F-BFB85F154538}"/>
              </a:ext>
            </a:extLst>
          </p:cNvPr>
          <p:cNvCxnSpPr>
            <a:cxnSpLocks/>
          </p:cNvCxnSpPr>
          <p:nvPr/>
        </p:nvCxnSpPr>
        <p:spPr>
          <a:xfrm flipH="1">
            <a:off x="5712422" y="5097085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5C2AE39D-A796-DF5A-CC39-3B9D349DB1EB}"/>
              </a:ext>
            </a:extLst>
          </p:cNvPr>
          <p:cNvSpPr/>
          <p:nvPr/>
        </p:nvSpPr>
        <p:spPr>
          <a:xfrm>
            <a:off x="6130213" y="1241926"/>
            <a:ext cx="1159532" cy="476088"/>
          </a:xfrm>
          <a:prstGeom prst="wedgeRoundRectCallout">
            <a:avLst>
              <a:gd name="adj1" fmla="val -67239"/>
              <a:gd name="adj2" fmla="val 3960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Who?</a:t>
            </a:r>
          </a:p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benefit?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6318F8A-067F-5F6A-C0C6-525D525FE62E}"/>
              </a:ext>
            </a:extLst>
          </p:cNvPr>
          <p:cNvSpPr/>
          <p:nvPr/>
        </p:nvSpPr>
        <p:spPr>
          <a:xfrm>
            <a:off x="5560040" y="3665686"/>
            <a:ext cx="1159532" cy="462829"/>
          </a:xfrm>
          <a:prstGeom prst="wedgeRoundRectCallout">
            <a:avLst>
              <a:gd name="adj1" fmla="val -66363"/>
              <a:gd name="adj2" fmla="val 1861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 to manage?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E01A43C1-EB92-728C-C268-C9C99DF87AE0}"/>
              </a:ext>
            </a:extLst>
          </p:cNvPr>
          <p:cNvSpPr/>
          <p:nvPr/>
        </p:nvSpPr>
        <p:spPr>
          <a:xfrm>
            <a:off x="589368" y="4704597"/>
            <a:ext cx="1159532" cy="452305"/>
          </a:xfrm>
          <a:prstGeom prst="wedgeRoundRectCallout">
            <a:avLst>
              <a:gd name="adj1" fmla="val 18627"/>
              <a:gd name="adj2" fmla="val -691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 </a:t>
            </a:r>
            <a:r>
              <a:rPr kumimoji="0" lang="en-US" sz="98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juste</a:t>
            </a: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retour?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9C8748A9-EC4F-FEDD-0B9D-10CD7816BAC5}"/>
              </a:ext>
            </a:extLst>
          </p:cNvPr>
          <p:cNvSpPr/>
          <p:nvPr/>
        </p:nvSpPr>
        <p:spPr>
          <a:xfrm>
            <a:off x="52325" y="6308550"/>
            <a:ext cx="1159532" cy="456130"/>
          </a:xfrm>
          <a:prstGeom prst="wedgeRoundRectCallout">
            <a:avLst>
              <a:gd name="adj1" fmla="val 18627"/>
              <a:gd name="adj2" fmla="val -6917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reduced funding rates?</a:t>
            </a:r>
            <a:endParaRPr kumimoji="0" lang="en-IE" sz="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6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7EE762-D03A-F1F4-F96A-5592BA6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>
                <a:latin typeface="Quicksand" pitchFamily="2" charset="77"/>
              </a:rPr>
              <a:t>GA#12, 10 December 2025 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DCB20-0E00-1894-7816-2E548B1C4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Draft 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21761-890C-7406-8D42-66F17E0D7B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</a:p>
        </p:txBody>
      </p:sp>
      <p:pic>
        <p:nvPicPr>
          <p:cNvPr id="6" name="Content Placeholder 6" descr="A group of people in a video conference&#10;&#10;AI-generated content may be incorrect.">
            <a:extLst>
              <a:ext uri="{FF2B5EF4-FFF2-40B4-BE49-F238E27FC236}">
                <a16:creationId xmlns:a16="http://schemas.microsoft.com/office/drawing/2014/main" id="{43EAEEB6-0584-B11A-6C8E-AF1CE5E512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32561"/>
            <a:ext cx="12192000" cy="399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571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7220-F080-1E40-78A4-5FB9D8030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BB0CF09B-97D2-35FB-F1E9-9115AF2113A2}"/>
              </a:ext>
            </a:extLst>
          </p:cNvPr>
          <p:cNvSpPr/>
          <p:nvPr/>
        </p:nvSpPr>
        <p:spPr>
          <a:xfrm>
            <a:off x="6675846" y="4493026"/>
            <a:ext cx="2547256" cy="2319118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 w="57150">
            <a:solidFill>
              <a:schemeClr val="accent6">
                <a:lumMod val="20000"/>
                <a:lumOff val="80000"/>
                <a:alpha val="50196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BD81B3-0673-E67A-86E1-5F4739E40479}"/>
              </a:ext>
            </a:extLst>
          </p:cNvPr>
          <p:cNvSpPr/>
          <p:nvPr/>
        </p:nvSpPr>
        <p:spPr>
          <a:xfrm>
            <a:off x="2472002" y="4493026"/>
            <a:ext cx="3137354" cy="2319119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 w="57150">
            <a:solidFill>
              <a:schemeClr val="bg1">
                <a:lumMod val="85000"/>
                <a:alpha val="50196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115ADF-9A0C-6F1B-9E01-F9AF02486697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4147247" y="3695069"/>
            <a:ext cx="27166" cy="5251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855FBE-AF74-A6C3-3ABC-6EF017F994A4}"/>
              </a:ext>
            </a:extLst>
          </p:cNvPr>
          <p:cNvCxnSpPr/>
          <p:nvPr/>
        </p:nvCxnSpPr>
        <p:spPr>
          <a:xfrm>
            <a:off x="2868227" y="877809"/>
            <a:ext cx="25703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AD2089-BCC9-7120-1257-14A6FFA2BDE3}"/>
              </a:ext>
            </a:extLst>
          </p:cNvPr>
          <p:cNvCxnSpPr/>
          <p:nvPr/>
        </p:nvCxnSpPr>
        <p:spPr>
          <a:xfrm>
            <a:off x="2878388" y="700017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18F11D-5EB3-5D48-48A0-D70404A4F28A}"/>
              </a:ext>
            </a:extLst>
          </p:cNvPr>
          <p:cNvCxnSpPr/>
          <p:nvPr/>
        </p:nvCxnSpPr>
        <p:spPr>
          <a:xfrm>
            <a:off x="5428443" y="679699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E5307E-AD4E-CB27-2CAD-4BB673ADE440}"/>
              </a:ext>
            </a:extLst>
          </p:cNvPr>
          <p:cNvCxnSpPr/>
          <p:nvPr/>
        </p:nvCxnSpPr>
        <p:spPr>
          <a:xfrm>
            <a:off x="4087378" y="687318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8EB977-843E-A40F-4A40-83FDC920101F}"/>
              </a:ext>
            </a:extLst>
          </p:cNvPr>
          <p:cNvCxnSpPr/>
          <p:nvPr/>
        </p:nvCxnSpPr>
        <p:spPr>
          <a:xfrm>
            <a:off x="4087378" y="882889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BF9AA5-66BC-79DE-91F0-7232E29F5C95}"/>
              </a:ext>
            </a:extLst>
          </p:cNvPr>
          <p:cNvCxnSpPr>
            <a:cxnSpLocks/>
          </p:cNvCxnSpPr>
          <p:nvPr/>
        </p:nvCxnSpPr>
        <p:spPr>
          <a:xfrm>
            <a:off x="4153779" y="1880011"/>
            <a:ext cx="0" cy="10887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997EE8-7438-94CF-D20F-7300C8AA3D97}"/>
              </a:ext>
            </a:extLst>
          </p:cNvPr>
          <p:cNvCxnSpPr>
            <a:cxnSpLocks/>
          </p:cNvCxnSpPr>
          <p:nvPr/>
        </p:nvCxnSpPr>
        <p:spPr>
          <a:xfrm>
            <a:off x="4165507" y="3125921"/>
            <a:ext cx="0" cy="777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BB1427AC-DFC4-E9C7-03AF-9A8549B99640}"/>
              </a:ext>
            </a:extLst>
          </p:cNvPr>
          <p:cNvSpPr txBox="1"/>
          <p:nvPr/>
        </p:nvSpPr>
        <p:spPr>
          <a:xfrm>
            <a:off x="2859616" y="2654238"/>
            <a:ext cx="2397663" cy="612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algn="ctr" defTabSz="701905">
              <a:defRPr/>
            </a:pPr>
            <a:r>
              <a:rPr lang="en-US" sz="1689" dirty="0">
                <a:solidFill>
                  <a:srgbClr val="000000"/>
                </a:solidFill>
              </a:rPr>
              <a:t>‘central management’ of resources</a:t>
            </a:r>
            <a:endParaRPr lang="en-IE" sz="1689" dirty="0">
              <a:solidFill>
                <a:srgbClr val="000000"/>
              </a:solidFill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CA06810E-A676-8A9F-DB29-A9831CA179C6}"/>
              </a:ext>
            </a:extLst>
          </p:cNvPr>
          <p:cNvSpPr txBox="1"/>
          <p:nvPr/>
        </p:nvSpPr>
        <p:spPr>
          <a:xfrm>
            <a:off x="3528185" y="3393247"/>
            <a:ext cx="1150573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algn="ctr" defTabSz="701905">
              <a:defRPr/>
            </a:pPr>
            <a:r>
              <a:rPr lang="en-US" sz="1689" dirty="0">
                <a:solidFill>
                  <a:srgbClr val="000000"/>
                </a:solidFill>
              </a:rPr>
              <a:t>HE WP</a:t>
            </a:r>
            <a:endParaRPr lang="en-IE" sz="1689" dirty="0">
              <a:solidFill>
                <a:srgbClr val="000000"/>
              </a:solidFill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B10661F8-2980-D6D4-5C48-CC7C629C4C63}"/>
              </a:ext>
            </a:extLst>
          </p:cNvPr>
          <p:cNvSpPr txBox="1"/>
          <p:nvPr/>
        </p:nvSpPr>
        <p:spPr>
          <a:xfrm>
            <a:off x="3298921" y="3867981"/>
            <a:ext cx="1696652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algn="ctr" defTabSz="701905">
              <a:defRPr/>
            </a:pPr>
            <a:r>
              <a:rPr lang="en-US" sz="1689" dirty="0">
                <a:solidFill>
                  <a:srgbClr val="000000"/>
                </a:solidFill>
              </a:rPr>
              <a:t>R&amp;I activities</a:t>
            </a:r>
            <a:endParaRPr lang="en-IE" sz="1689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888F4-E421-3284-453B-27EB9CFB7729}"/>
              </a:ext>
            </a:extLst>
          </p:cNvPr>
          <p:cNvSpPr/>
          <p:nvPr/>
        </p:nvSpPr>
        <p:spPr>
          <a:xfrm>
            <a:off x="1289616" y="1066516"/>
            <a:ext cx="6033584" cy="8539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endParaRPr lang="en-IE" sz="1689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9F2F62D-7F72-441E-3268-0B85070C9EFA}"/>
              </a:ext>
            </a:extLst>
          </p:cNvPr>
          <p:cNvSpPr txBox="1"/>
          <p:nvPr/>
        </p:nvSpPr>
        <p:spPr>
          <a:xfrm>
            <a:off x="3162121" y="1086836"/>
            <a:ext cx="202879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defTabSz="701905">
              <a:defRPr/>
            </a:pPr>
            <a:r>
              <a:rPr lang="en-US" sz="1689">
                <a:solidFill>
                  <a:srgbClr val="000000"/>
                </a:solidFill>
              </a:rPr>
              <a:t>Partnership MoU</a:t>
            </a:r>
            <a:endParaRPr lang="en-IE" sz="1689">
              <a:solidFill>
                <a:srgbClr val="000000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84BF777-ECB1-5550-EE47-0A3368D191FD}"/>
              </a:ext>
            </a:extLst>
          </p:cNvPr>
          <p:cNvSpPr txBox="1"/>
          <p:nvPr/>
        </p:nvSpPr>
        <p:spPr>
          <a:xfrm>
            <a:off x="1426838" y="1498136"/>
            <a:ext cx="1045164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defTabSz="701905">
              <a:defRPr/>
            </a:pPr>
            <a:r>
              <a:rPr lang="en-US" sz="1689">
                <a:solidFill>
                  <a:srgbClr val="000000"/>
                </a:solidFill>
              </a:rPr>
              <a:t>Results</a:t>
            </a:r>
            <a:endParaRPr lang="en-IE" sz="1689">
              <a:solidFill>
                <a:srgbClr val="0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4DBD6B2-BFD7-641B-D21E-7F5278B0EE4C}"/>
              </a:ext>
            </a:extLst>
          </p:cNvPr>
          <p:cNvSpPr txBox="1"/>
          <p:nvPr/>
        </p:nvSpPr>
        <p:spPr>
          <a:xfrm>
            <a:off x="2579164" y="1491550"/>
            <a:ext cx="1608068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defTabSz="701905">
              <a:defRPr/>
            </a:pPr>
            <a:r>
              <a:rPr lang="en-US" sz="1689">
                <a:solidFill>
                  <a:srgbClr val="000000"/>
                </a:solidFill>
              </a:rPr>
              <a:t>Commitments</a:t>
            </a:r>
            <a:endParaRPr lang="en-IE" sz="1689">
              <a:solidFill>
                <a:srgbClr val="00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0245CC1-D11E-0EE3-54F4-8BECD1814F33}"/>
              </a:ext>
            </a:extLst>
          </p:cNvPr>
          <p:cNvSpPr txBox="1"/>
          <p:nvPr/>
        </p:nvSpPr>
        <p:spPr>
          <a:xfrm>
            <a:off x="4333605" y="1491550"/>
            <a:ext cx="1438841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defTabSz="701905">
              <a:defRPr/>
            </a:pPr>
            <a:r>
              <a:rPr lang="en-US" sz="1689">
                <a:solidFill>
                  <a:srgbClr val="000000"/>
                </a:solidFill>
              </a:rPr>
              <a:t>Governance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058CBF9-0ECF-AF0A-2170-ED0D1A53A535}"/>
              </a:ext>
            </a:extLst>
          </p:cNvPr>
          <p:cNvSpPr txBox="1"/>
          <p:nvPr/>
        </p:nvSpPr>
        <p:spPr>
          <a:xfrm>
            <a:off x="5894524" y="1498136"/>
            <a:ext cx="1438839" cy="352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defTabSz="701905">
              <a:defRPr/>
            </a:pPr>
            <a:r>
              <a:rPr lang="en-US" sz="1689">
                <a:solidFill>
                  <a:srgbClr val="000000"/>
                </a:solidFill>
              </a:rPr>
              <a:t>Reporting</a:t>
            </a:r>
            <a:endParaRPr lang="en-IE" sz="1689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89E6DD-68A5-21DF-1211-9476CDF54528}"/>
              </a:ext>
            </a:extLst>
          </p:cNvPr>
          <p:cNvCxnSpPr>
            <a:cxnSpLocks/>
          </p:cNvCxnSpPr>
          <p:nvPr/>
        </p:nvCxnSpPr>
        <p:spPr>
          <a:xfrm>
            <a:off x="1517003" y="1425674"/>
            <a:ext cx="55064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2F4B37-50FA-B0FD-8289-0D9B80DBE966}"/>
              </a:ext>
            </a:extLst>
          </p:cNvPr>
          <p:cNvCxnSpPr/>
          <p:nvPr/>
        </p:nvCxnSpPr>
        <p:spPr>
          <a:xfrm>
            <a:off x="1868713" y="1416267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B5C221-9F9B-AAB8-99A1-F87473404889}"/>
              </a:ext>
            </a:extLst>
          </p:cNvPr>
          <p:cNvCxnSpPr/>
          <p:nvPr/>
        </p:nvCxnSpPr>
        <p:spPr>
          <a:xfrm>
            <a:off x="3345728" y="1437551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963457-4FD7-AEB0-05F3-F9771F145440}"/>
              </a:ext>
            </a:extLst>
          </p:cNvPr>
          <p:cNvCxnSpPr/>
          <p:nvPr/>
        </p:nvCxnSpPr>
        <p:spPr>
          <a:xfrm>
            <a:off x="6542122" y="1437551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94E4C-DFB1-42C8-993A-58D78ED6AD1F}"/>
              </a:ext>
            </a:extLst>
          </p:cNvPr>
          <p:cNvCxnSpPr/>
          <p:nvPr/>
        </p:nvCxnSpPr>
        <p:spPr>
          <a:xfrm>
            <a:off x="5032218" y="1435833"/>
            <a:ext cx="0" cy="107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786F10-FF06-F6FC-FD3F-E08F8365A404}"/>
              </a:ext>
            </a:extLst>
          </p:cNvPr>
          <p:cNvSpPr txBox="1"/>
          <p:nvPr/>
        </p:nvSpPr>
        <p:spPr>
          <a:xfrm>
            <a:off x="2392911" y="291849"/>
            <a:ext cx="997349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296"/>
            <a:r>
              <a:rPr lang="en-US" sz="1689">
                <a:solidFill>
                  <a:prstClr val="black"/>
                </a:solidFill>
                <a:latin typeface="Arial"/>
              </a:rPr>
              <a:t>MS/AC</a:t>
            </a:r>
            <a:endParaRPr lang="en-IE" sz="1689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B4B1B8-E44D-8632-D97E-340D871599CC}"/>
              </a:ext>
            </a:extLst>
          </p:cNvPr>
          <p:cNvSpPr txBox="1"/>
          <p:nvPr/>
        </p:nvSpPr>
        <p:spPr>
          <a:xfrm>
            <a:off x="3812452" y="279149"/>
            <a:ext cx="535724" cy="3954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296"/>
            <a:r>
              <a:rPr lang="en-US" sz="1970">
                <a:solidFill>
                  <a:prstClr val="black"/>
                </a:solidFill>
                <a:latin typeface="Arial"/>
              </a:rPr>
              <a:t>EU</a:t>
            </a:r>
            <a:endParaRPr lang="en-IE" sz="197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4A84D-71EA-46DB-88F2-316A48D1F669}"/>
              </a:ext>
            </a:extLst>
          </p:cNvPr>
          <p:cNvSpPr txBox="1"/>
          <p:nvPr/>
        </p:nvSpPr>
        <p:spPr>
          <a:xfrm>
            <a:off x="4940770" y="274527"/>
            <a:ext cx="971741" cy="39549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pPr defTabSz="914296"/>
            <a:r>
              <a:rPr lang="en-US" sz="1970">
                <a:solidFill>
                  <a:prstClr val="black"/>
                </a:solidFill>
                <a:latin typeface="Arial"/>
              </a:rPr>
              <a:t>Private</a:t>
            </a:r>
            <a:endParaRPr lang="en-IE" sz="197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51A79E8-0907-C7C6-E81F-FEF14DA2E4C1}"/>
              </a:ext>
            </a:extLst>
          </p:cNvPr>
          <p:cNvCxnSpPr>
            <a:cxnSpLocks/>
          </p:cNvCxnSpPr>
          <p:nvPr/>
        </p:nvCxnSpPr>
        <p:spPr>
          <a:xfrm>
            <a:off x="-908082" y="4365765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3B1AF4-D76E-F00F-7738-6C54FB6CC4D3}"/>
              </a:ext>
            </a:extLst>
          </p:cNvPr>
          <p:cNvSpPr txBox="1"/>
          <p:nvPr/>
        </p:nvSpPr>
        <p:spPr>
          <a:xfrm>
            <a:off x="6342765" y="3349965"/>
            <a:ext cx="2312726" cy="438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96"/>
            <a:r>
              <a:rPr lang="en-US" sz="1126" dirty="0">
                <a:solidFill>
                  <a:prstClr val="black"/>
                </a:solidFill>
                <a:latin typeface="Arial"/>
              </a:rPr>
              <a:t>mechanism to discuss/agree on programming and activities.</a:t>
            </a:r>
            <a:endParaRPr lang="en-IE" sz="1126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B453A8-3F5E-A2E1-8FAF-577F84381A65}"/>
              </a:ext>
            </a:extLst>
          </p:cNvPr>
          <p:cNvCxnSpPr>
            <a:cxnSpLocks/>
          </p:cNvCxnSpPr>
          <p:nvPr/>
        </p:nvCxnSpPr>
        <p:spPr>
          <a:xfrm flipH="1">
            <a:off x="4703031" y="3569384"/>
            <a:ext cx="297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650A1B7E-C913-D332-97C3-7B4D9B1876ED}"/>
              </a:ext>
            </a:extLst>
          </p:cNvPr>
          <p:cNvSpPr/>
          <p:nvPr/>
        </p:nvSpPr>
        <p:spPr>
          <a:xfrm>
            <a:off x="6919362" y="2663092"/>
            <a:ext cx="1159532" cy="462829"/>
          </a:xfrm>
          <a:prstGeom prst="wedgeRoundRectCallout">
            <a:avLst>
              <a:gd name="adj1" fmla="val -66363"/>
              <a:gd name="adj2" fmla="val 1861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6"/>
            <a:r>
              <a:rPr lang="en-US" sz="985" dirty="0">
                <a:solidFill>
                  <a:prstClr val="black"/>
                </a:solidFill>
                <a:latin typeface="Arial"/>
              </a:rPr>
              <a:t>EC to manage?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6C44D3-8923-742F-EC62-9DD7261BE957}"/>
              </a:ext>
            </a:extLst>
          </p:cNvPr>
          <p:cNvSpPr/>
          <p:nvPr/>
        </p:nvSpPr>
        <p:spPr>
          <a:xfrm rot="1752994">
            <a:off x="5419342" y="-11136"/>
            <a:ext cx="167268" cy="96251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1E6AB-FCD8-2218-A02C-265AFB9823C7}"/>
              </a:ext>
            </a:extLst>
          </p:cNvPr>
          <p:cNvSpPr/>
          <p:nvPr/>
        </p:nvSpPr>
        <p:spPr>
          <a:xfrm rot="19549017">
            <a:off x="5437585" y="9691"/>
            <a:ext cx="167268" cy="96251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3A53F8-9FAC-2390-A600-5CB510F3E0EE}"/>
              </a:ext>
            </a:extLst>
          </p:cNvPr>
          <p:cNvSpPr/>
          <p:nvPr/>
        </p:nvSpPr>
        <p:spPr>
          <a:xfrm>
            <a:off x="1304760" y="1816039"/>
            <a:ext cx="1063326" cy="6252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400" dirty="0">
                <a:latin typeface="Roboto" panose="02000000000000000000" pitchFamily="2" charset="0"/>
                <a:ea typeface="Roboto" panose="02000000000000000000" pitchFamily="2" charset="0"/>
              </a:rPr>
              <a:t>5 Tasks </a:t>
            </a:r>
            <a:r>
              <a:rPr lang="en-BE" sz="1000" dirty="0">
                <a:latin typeface="Roboto" panose="02000000000000000000" pitchFamily="2" charset="0"/>
                <a:ea typeface="Roboto" panose="02000000000000000000" pitchFamily="2" charset="0"/>
              </a:rPr>
              <a:t>framed by SRIA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50250A-460C-ED79-9118-1F257CB31D07}"/>
              </a:ext>
            </a:extLst>
          </p:cNvPr>
          <p:cNvSpPr/>
          <p:nvPr/>
        </p:nvSpPr>
        <p:spPr>
          <a:xfrm>
            <a:off x="2661369" y="1827294"/>
            <a:ext cx="1346035" cy="5802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X MEUR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0747B4-229B-A50B-AEB6-8C63BE161322}"/>
              </a:ext>
            </a:extLst>
          </p:cNvPr>
          <p:cNvSpPr/>
          <p:nvPr/>
        </p:nvSpPr>
        <p:spPr>
          <a:xfrm>
            <a:off x="4261311" y="1827295"/>
            <a:ext cx="1478850" cy="59159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Tripartite </a:t>
            </a:r>
            <a:r>
              <a:rPr lang="en-BE" sz="1000" dirty="0">
                <a:latin typeface="Roboto" panose="02000000000000000000" pitchFamily="2" charset="0"/>
                <a:ea typeface="Roboto" panose="02000000000000000000" pitchFamily="2" charset="0"/>
              </a:rPr>
              <a:t>Stipulation of role of EOSC-A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236357-C097-B0FD-BC2D-FCD70AC906AC}"/>
              </a:ext>
            </a:extLst>
          </p:cNvPr>
          <p:cNvSpPr/>
          <p:nvPr/>
        </p:nvSpPr>
        <p:spPr>
          <a:xfrm>
            <a:off x="5907606" y="1827296"/>
            <a:ext cx="1244637" cy="5802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Monitoring</a:t>
            </a:r>
          </a:p>
          <a:p>
            <a:pPr algn="ctr"/>
            <a:r>
              <a:rPr lang="en-BE" sz="1000" dirty="0">
                <a:latin typeface="Roboto" panose="02000000000000000000" pitchFamily="2" charset="0"/>
                <a:ea typeface="Roboto" panose="02000000000000000000" pitchFamily="2" charset="0"/>
              </a:rPr>
              <a:t>Fed. + Projects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AC53DF-B9EB-EA3D-1348-CB5D06B7BC30}"/>
              </a:ext>
            </a:extLst>
          </p:cNvPr>
          <p:cNvSpPr/>
          <p:nvPr/>
        </p:nvSpPr>
        <p:spPr>
          <a:xfrm>
            <a:off x="5359709" y="2667041"/>
            <a:ext cx="1159528" cy="5994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EC/REA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C7A189-4D37-C9BA-D4A5-A64D5CE81AA9}"/>
              </a:ext>
            </a:extLst>
          </p:cNvPr>
          <p:cNvSpPr/>
          <p:nvPr/>
        </p:nvSpPr>
        <p:spPr>
          <a:xfrm>
            <a:off x="5000329" y="3393246"/>
            <a:ext cx="1159528" cy="3522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MARs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EB1500-0A19-42C7-AE25-8714178A474E}"/>
              </a:ext>
            </a:extLst>
          </p:cNvPr>
          <p:cNvSpPr/>
          <p:nvPr/>
        </p:nvSpPr>
        <p:spPr>
          <a:xfrm>
            <a:off x="8065476" y="4770620"/>
            <a:ext cx="920314" cy="1060709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0514CE-F764-1C65-A032-FDC8371824EE}"/>
              </a:ext>
            </a:extLst>
          </p:cNvPr>
          <p:cNvSpPr/>
          <p:nvPr/>
        </p:nvSpPr>
        <p:spPr>
          <a:xfrm>
            <a:off x="4231745" y="4765617"/>
            <a:ext cx="835272" cy="106071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F87F0D-372D-C9E2-1ABF-A2FF15959801}"/>
              </a:ext>
            </a:extLst>
          </p:cNvPr>
          <p:cNvSpPr/>
          <p:nvPr/>
        </p:nvSpPr>
        <p:spPr>
          <a:xfrm>
            <a:off x="7029160" y="4770621"/>
            <a:ext cx="920314" cy="1047671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25B663-3E16-02A7-77C8-327C84180259}"/>
              </a:ext>
            </a:extLst>
          </p:cNvPr>
          <p:cNvSpPr/>
          <p:nvPr/>
        </p:nvSpPr>
        <p:spPr>
          <a:xfrm>
            <a:off x="3268200" y="4771254"/>
            <a:ext cx="835272" cy="1060711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B496505-5558-1BC6-E563-8B381E9C477F}"/>
              </a:ext>
            </a:extLst>
          </p:cNvPr>
          <p:cNvSpPr/>
          <p:nvPr/>
        </p:nvSpPr>
        <p:spPr>
          <a:xfrm>
            <a:off x="1997849" y="4786425"/>
            <a:ext cx="835272" cy="1050217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Badge 1 with solid fill">
            <a:extLst>
              <a:ext uri="{FF2B5EF4-FFF2-40B4-BE49-F238E27FC236}">
                <a16:creationId xmlns:a16="http://schemas.microsoft.com/office/drawing/2014/main" id="{71EF08CB-76F9-E13C-42D1-8CAE51C26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2538" y="5223978"/>
            <a:ext cx="540000" cy="540000"/>
          </a:xfrm>
          <a:prstGeom prst="rect">
            <a:avLst/>
          </a:prstGeom>
        </p:spPr>
      </p:pic>
      <p:pic>
        <p:nvPicPr>
          <p:cNvPr id="58" name="Graphic 57" descr="Badge with solid fill">
            <a:extLst>
              <a:ext uri="{FF2B5EF4-FFF2-40B4-BE49-F238E27FC236}">
                <a16:creationId xmlns:a16="http://schemas.microsoft.com/office/drawing/2014/main" id="{12835B2B-E295-2B74-15F1-22746DC69D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6570" y="5203506"/>
            <a:ext cx="540000" cy="540000"/>
          </a:xfrm>
          <a:prstGeom prst="rect">
            <a:avLst/>
          </a:prstGeom>
        </p:spPr>
      </p:pic>
      <p:pic>
        <p:nvPicPr>
          <p:cNvPr id="59" name="Graphic 58" descr="Badge 4 with solid fill">
            <a:extLst>
              <a:ext uri="{FF2B5EF4-FFF2-40B4-BE49-F238E27FC236}">
                <a16:creationId xmlns:a16="http://schemas.microsoft.com/office/drawing/2014/main" id="{05A8E14F-0914-FD04-9C11-2426CFCFBE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4254" y="5185770"/>
            <a:ext cx="540000" cy="540000"/>
          </a:xfrm>
          <a:prstGeom prst="rect">
            <a:avLst/>
          </a:prstGeom>
        </p:spPr>
      </p:pic>
      <p:pic>
        <p:nvPicPr>
          <p:cNvPr id="60" name="Graphic 59" descr="Badge 3 with solid fill">
            <a:extLst>
              <a:ext uri="{FF2B5EF4-FFF2-40B4-BE49-F238E27FC236}">
                <a16:creationId xmlns:a16="http://schemas.microsoft.com/office/drawing/2014/main" id="{965AF5F6-496D-A8FB-0FFF-D9C228103E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9128" y="5181248"/>
            <a:ext cx="540000" cy="540000"/>
          </a:xfrm>
          <a:prstGeom prst="rect">
            <a:avLst/>
          </a:prstGeom>
        </p:spPr>
      </p:pic>
      <p:pic>
        <p:nvPicPr>
          <p:cNvPr id="61" name="Graphic 60" descr="Badge 5 with solid fill">
            <a:extLst>
              <a:ext uri="{FF2B5EF4-FFF2-40B4-BE49-F238E27FC236}">
                <a16:creationId xmlns:a16="http://schemas.microsoft.com/office/drawing/2014/main" id="{4621D9E5-987D-045A-7FDE-F1A29DC09C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51646" y="5168610"/>
            <a:ext cx="540000" cy="540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9FCBFB0-D2DA-2C82-51DB-3CFD07998791}"/>
              </a:ext>
            </a:extLst>
          </p:cNvPr>
          <p:cNvSpPr txBox="1"/>
          <p:nvPr/>
        </p:nvSpPr>
        <p:spPr>
          <a:xfrm>
            <a:off x="1924078" y="4825280"/>
            <a:ext cx="93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7B0DDF-0075-223F-DF13-0F060E0788D5}"/>
              </a:ext>
            </a:extLst>
          </p:cNvPr>
          <p:cNvSpPr txBox="1"/>
          <p:nvPr/>
        </p:nvSpPr>
        <p:spPr>
          <a:xfrm>
            <a:off x="3188214" y="4842181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E9AAF8-82DC-F02C-80E6-8C7228DF960D}"/>
              </a:ext>
            </a:extLst>
          </p:cNvPr>
          <p:cNvSpPr txBox="1"/>
          <p:nvPr/>
        </p:nvSpPr>
        <p:spPr>
          <a:xfrm>
            <a:off x="7021945" y="4831556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204D5B-12F3-AE03-1EA9-56C3513464DC}"/>
              </a:ext>
            </a:extLst>
          </p:cNvPr>
          <p:cNvSpPr txBox="1"/>
          <p:nvPr/>
        </p:nvSpPr>
        <p:spPr>
          <a:xfrm>
            <a:off x="8065476" y="4817161"/>
            <a:ext cx="92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684F5B0-B2FD-D29F-EAC1-71223E9431B3}"/>
              </a:ext>
            </a:extLst>
          </p:cNvPr>
          <p:cNvSpPr txBox="1"/>
          <p:nvPr/>
        </p:nvSpPr>
        <p:spPr>
          <a:xfrm>
            <a:off x="4157022" y="4847216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685997D-E639-2E02-CE69-1BA7C0A7BF3D}"/>
              </a:ext>
            </a:extLst>
          </p:cNvPr>
          <p:cNvSpPr/>
          <p:nvPr/>
        </p:nvSpPr>
        <p:spPr>
          <a:xfrm>
            <a:off x="3059584" y="4619993"/>
            <a:ext cx="2229658" cy="14685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D0415FF-561A-3E1A-A738-1D87ED1CD2D2}"/>
              </a:ext>
            </a:extLst>
          </p:cNvPr>
          <p:cNvSpPr txBox="1"/>
          <p:nvPr/>
        </p:nvSpPr>
        <p:spPr>
          <a:xfrm>
            <a:off x="3255935" y="5836642"/>
            <a:ext cx="1925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500" dirty="0">
                <a:latin typeface="Roboto" panose="02000000000000000000" pitchFamily="2" charset="0"/>
                <a:ea typeface="Roboto" panose="02000000000000000000" pitchFamily="2" charset="0"/>
              </a:rPr>
              <a:t>EOSC Federation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E1F25F-001B-5F24-6C9F-D89D653D7DAA}"/>
              </a:ext>
            </a:extLst>
          </p:cNvPr>
          <p:cNvSpPr/>
          <p:nvPr/>
        </p:nvSpPr>
        <p:spPr>
          <a:xfrm>
            <a:off x="1743549" y="4619992"/>
            <a:ext cx="1322393" cy="146857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E08020-80DC-1E5A-0335-CC4142AC8572}"/>
              </a:ext>
            </a:extLst>
          </p:cNvPr>
          <p:cNvSpPr txBox="1"/>
          <p:nvPr/>
        </p:nvSpPr>
        <p:spPr>
          <a:xfrm>
            <a:off x="2472002" y="6209712"/>
            <a:ext cx="313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Dedicated funding to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resource the management and operations of the EOSC Federation as well as its contributors</a:t>
            </a:r>
            <a:endParaRPr lang="en-BE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Bent Up Arrow 77">
            <a:extLst>
              <a:ext uri="{FF2B5EF4-FFF2-40B4-BE49-F238E27FC236}">
                <a16:creationId xmlns:a16="http://schemas.microsoft.com/office/drawing/2014/main" id="{55DDA5FB-79E0-CEF6-D024-54DCEF63D939}"/>
              </a:ext>
            </a:extLst>
          </p:cNvPr>
          <p:cNvSpPr/>
          <p:nvPr/>
        </p:nvSpPr>
        <p:spPr>
          <a:xfrm rot="10800000" flipH="1">
            <a:off x="5008980" y="4055937"/>
            <a:ext cx="3247165" cy="175667"/>
          </a:xfrm>
          <a:prstGeom prst="ben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7DF605-B952-C312-52B3-3D0A83DC990C}"/>
              </a:ext>
            </a:extLst>
          </p:cNvPr>
          <p:cNvSpPr txBox="1"/>
          <p:nvPr/>
        </p:nvSpPr>
        <p:spPr>
          <a:xfrm>
            <a:off x="6634377" y="6113422"/>
            <a:ext cx="254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Work Programme based </a:t>
            </a:r>
          </a:p>
          <a:p>
            <a:pPr algn="ctr"/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open calls</a:t>
            </a: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957462CF-ACAD-C9F9-E304-14D41372798E}"/>
              </a:ext>
            </a:extLst>
          </p:cNvPr>
          <p:cNvSpPr/>
          <p:nvPr/>
        </p:nvSpPr>
        <p:spPr>
          <a:xfrm rot="5400000">
            <a:off x="4046305" y="4326274"/>
            <a:ext cx="256215" cy="8689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098B8-7149-F645-CF93-11061232B50E}"/>
              </a:ext>
            </a:extLst>
          </p:cNvPr>
          <p:cNvSpPr txBox="1"/>
          <p:nvPr/>
        </p:nvSpPr>
        <p:spPr>
          <a:xfrm>
            <a:off x="7769128" y="123364"/>
            <a:ext cx="43758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Work programme based Partnership without EOSC-A as Partner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6E994F-516A-56E0-8A5C-69DA5C4B9910}"/>
              </a:ext>
            </a:extLst>
          </p:cNvPr>
          <p:cNvSpPr txBox="1"/>
          <p:nvPr/>
        </p:nvSpPr>
        <p:spPr>
          <a:xfrm>
            <a:off x="8594925" y="954932"/>
            <a:ext cx="354708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E" b="1" dirty="0">
                <a:latin typeface="Roboto" panose="02000000000000000000" pitchFamily="2" charset="0"/>
                <a:ea typeface="Roboto" panose="02000000000000000000" pitchFamily="2" charset="0"/>
              </a:rPr>
              <a:t>Clarifications needed:</a:t>
            </a:r>
          </a:p>
          <a:p>
            <a:endParaRPr lang="en-B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Role of EOSC-A in Governance (Strategic Tripartite vs. Partnership of Funders)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Choice of financial instruments to be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Legal representation of EOSC Federation 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206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6" grpId="0" animBg="1"/>
      <p:bldP spid="8" grpId="0"/>
      <p:bldP spid="3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2" grpId="0"/>
      <p:bldP spid="68" grpId="0"/>
      <p:bldP spid="69" grpId="0"/>
      <p:bldP spid="71" grpId="0"/>
      <p:bldP spid="72" grpId="0"/>
      <p:bldP spid="73" grpId="0" animBg="1"/>
      <p:bldP spid="74" grpId="0"/>
      <p:bldP spid="75" grpId="0" animBg="1"/>
      <p:bldP spid="77" grpId="0"/>
      <p:bldP spid="78" grpId="0" animBg="1"/>
      <p:bldP spid="80" grpId="0"/>
      <p:bldP spid="82" grpId="0" animBg="1"/>
      <p:bldP spid="35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4E1960-FBF0-AD01-9964-47E55036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9" y="235635"/>
            <a:ext cx="6485559" cy="603887"/>
          </a:xfrm>
        </p:spPr>
        <p:txBody>
          <a:bodyPr/>
          <a:lstStyle/>
          <a:p>
            <a:r>
              <a:rPr lang="en-BE" dirty="0">
                <a:latin typeface="Quicksand" pitchFamily="2" charset="77"/>
              </a:rPr>
              <a:t>Possible Financial Instruments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A656B-ACA5-E971-A4FA-22E6B2C9A3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895139"/>
            <a:ext cx="6246781" cy="364765"/>
          </a:xfrm>
        </p:spPr>
        <p:txBody>
          <a:bodyPr/>
          <a:lstStyle/>
          <a:p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To be confirmed by the EC</a:t>
            </a:r>
          </a:p>
        </p:txBody>
      </p:sp>
      <p:pic>
        <p:nvPicPr>
          <p:cNvPr id="6" name="Picture 5" descr="A diagram of a task&#10;&#10;AI-generated content may be incorrect.">
            <a:extLst>
              <a:ext uri="{FF2B5EF4-FFF2-40B4-BE49-F238E27FC236}">
                <a16:creationId xmlns:a16="http://schemas.microsoft.com/office/drawing/2014/main" id="{E0EA8E55-B1CC-03B2-740C-A97A85591F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>
            <a:fillRect/>
          </a:stretch>
        </p:blipFill>
        <p:spPr>
          <a:xfrm>
            <a:off x="8329302" y="-27160"/>
            <a:ext cx="3822871" cy="246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BAD858-0342-0A04-88EC-1785B8A83662}"/>
              </a:ext>
            </a:extLst>
          </p:cNvPr>
          <p:cNvSpPr/>
          <p:nvPr/>
        </p:nvSpPr>
        <p:spPr>
          <a:xfrm>
            <a:off x="343601" y="1570435"/>
            <a:ext cx="3657600" cy="5173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0805-F7D9-1463-4398-3EE91063076C}"/>
              </a:ext>
            </a:extLst>
          </p:cNvPr>
          <p:cNvSpPr/>
          <p:nvPr/>
        </p:nvSpPr>
        <p:spPr>
          <a:xfrm>
            <a:off x="4192172" y="1570435"/>
            <a:ext cx="3657600" cy="5173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4CC7C-21B5-2327-66B5-082950FA0154}"/>
              </a:ext>
            </a:extLst>
          </p:cNvPr>
          <p:cNvSpPr/>
          <p:nvPr/>
        </p:nvSpPr>
        <p:spPr>
          <a:xfrm>
            <a:off x="343601" y="1570435"/>
            <a:ext cx="36576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700" dirty="0">
                <a:latin typeface="Roboto" panose="02000000000000000000" pitchFamily="2" charset="0"/>
                <a:ea typeface="Roboto" panose="02000000000000000000" pitchFamily="2" charset="0"/>
              </a:rPr>
              <a:t>Framework Partnership Agreement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8FB65-60AC-8F1D-4C84-973CF6E98FEF}"/>
              </a:ext>
            </a:extLst>
          </p:cNvPr>
          <p:cNvSpPr/>
          <p:nvPr/>
        </p:nvSpPr>
        <p:spPr>
          <a:xfrm>
            <a:off x="4192172" y="1570435"/>
            <a:ext cx="3657600" cy="6244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700" dirty="0">
                <a:latin typeface="Roboto" panose="02000000000000000000" pitchFamily="2" charset="0"/>
                <a:ea typeface="Roboto" panose="02000000000000000000" pitchFamily="2" charset="0"/>
              </a:rPr>
              <a:t>Identified Beneficiary with Cascading Grant Scheme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307FB-BE06-04C8-F962-22BBC34C5586}"/>
              </a:ext>
            </a:extLst>
          </p:cNvPr>
          <p:cNvSpPr txBox="1"/>
          <p:nvPr/>
        </p:nvSpPr>
        <p:spPr>
          <a:xfrm>
            <a:off x="446048" y="2265310"/>
            <a:ext cx="33565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Agreement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 to be in place </a:t>
            </a: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prior to MFF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 finalisation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No upfront funding 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commitment for FPA needed; </a:t>
            </a: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funding commitment at SGA-level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The extended duration nature of such partnership should be justified when there is a need to provide a </a:t>
            </a: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stable environment 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for i</a:t>
            </a: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mplementing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European initiative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noProof="0" dirty="0">
                <a:latin typeface="Roboto" panose="02000000000000000000" pitchFamily="2" charset="0"/>
                <a:ea typeface="Roboto" panose="02000000000000000000" pitchFamily="2" charset="0"/>
              </a:rPr>
              <a:t>Use of procurement </a:t>
            </a:r>
            <a:r>
              <a:rPr lang="en-GB" sz="1500" noProof="0" dirty="0">
                <a:latin typeface="Roboto" panose="02000000000000000000" pitchFamily="2" charset="0"/>
                <a:ea typeface="Roboto" panose="02000000000000000000" pitchFamily="2" charset="0"/>
              </a:rPr>
              <a:t>within SGAs as a fundamental tool for maximizing the utility of available resources and broadening the offer of state-of-the-art digital services to scientific, research and education communities.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4B59C-B916-0060-F09E-5D4EBC7AC096}"/>
              </a:ext>
            </a:extLst>
          </p:cNvPr>
          <p:cNvSpPr txBox="1"/>
          <p:nvPr/>
        </p:nvSpPr>
        <p:spPr>
          <a:xfrm>
            <a:off x="4342713" y="2265310"/>
            <a:ext cx="335651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EOSC-A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 to be awarded as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identified single beneficiary</a:t>
            </a:r>
          </a:p>
          <a:p>
            <a:pPr marL="45085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Dedicated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resources for EOSC-A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managing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operating 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EOSC Federation</a:t>
            </a:r>
          </a:p>
          <a:p>
            <a:pPr marL="450850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 EOSC-A to implement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cascading grants scheme 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to resource contributors to the EOSC Federation.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Handling of </a:t>
            </a:r>
            <a:r>
              <a:rPr lang="en-US" sz="1500" b="1" dirty="0">
                <a:latin typeface="Roboto" panose="02000000000000000000" pitchFamily="2" charset="0"/>
                <a:ea typeface="Roboto" panose="02000000000000000000" pitchFamily="2" charset="0"/>
              </a:rPr>
              <a:t>possible EU Node procurement outside 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</a:rPr>
              <a:t>such a grant scheme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3E7F9-E19E-3739-00CE-96254C7DA00C}"/>
              </a:ext>
            </a:extLst>
          </p:cNvPr>
          <p:cNvSpPr txBox="1"/>
          <p:nvPr/>
        </p:nvSpPr>
        <p:spPr>
          <a:xfrm>
            <a:off x="8955687" y="2952835"/>
            <a:ext cx="307773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E" b="1" dirty="0">
                <a:latin typeface="Roboto" panose="02000000000000000000" pitchFamily="2" charset="0"/>
                <a:ea typeface="Roboto" panose="02000000000000000000" pitchFamily="2" charset="0"/>
              </a:rPr>
              <a:t>Clarifications needed:</a:t>
            </a:r>
          </a:p>
          <a:p>
            <a:endParaRPr lang="en-B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Can FPA be used for the implementation of non-EU funding (MS/AC funding)?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Which implications have the applicable IP rules of HE?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How will the EU Node procurement be handled?</a:t>
            </a:r>
          </a:p>
          <a:p>
            <a:endParaRPr lang="en-B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3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3AC5D-F7FB-D2C4-5250-30EE05A2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latin typeface="Quicksand" pitchFamily="2" charset="77"/>
              </a:rPr>
              <a:t>Framework Partnership Agreement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416BC-449E-9CD6-2BD3-946119239A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Comparing the GÉANT case with the EOSC Federation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0284B-1059-8E21-F802-E1CFABA711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7" y="3055254"/>
            <a:ext cx="4578936" cy="2907607"/>
          </a:xfrm>
          <a:prstGeom prst="rect">
            <a:avLst/>
          </a:prstGeom>
        </p:spPr>
      </p:pic>
      <p:pic>
        <p:nvPicPr>
          <p:cNvPr id="11" name="Picture 10" descr="A diagram of a company's project&#10;&#10;AI-generated content may be incorrect.">
            <a:extLst>
              <a:ext uri="{FF2B5EF4-FFF2-40B4-BE49-F238E27FC236}">
                <a16:creationId xmlns:a16="http://schemas.microsoft.com/office/drawing/2014/main" id="{BD950B2D-396B-086A-50D5-0FBFFDD5F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4391" y="2695323"/>
            <a:ext cx="3557609" cy="3870677"/>
          </a:xfrm>
          <a:prstGeom prst="rect">
            <a:avLst/>
          </a:prstGeom>
        </p:spPr>
      </p:pic>
      <p:pic>
        <p:nvPicPr>
          <p:cNvPr id="13" name="Picture 12" descr="A black and white rectangular sign with white text&#10;&#10;AI-generated content may be incorrect.">
            <a:extLst>
              <a:ext uri="{FF2B5EF4-FFF2-40B4-BE49-F238E27FC236}">
                <a16:creationId xmlns:a16="http://schemas.microsoft.com/office/drawing/2014/main" id="{75BF1801-50AA-2EE2-8C46-40C4126B38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4012"/>
            <a:ext cx="2845754" cy="38732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0F811BA-9586-48B2-E5D2-C4EE1A014D81}"/>
              </a:ext>
            </a:extLst>
          </p:cNvPr>
          <p:cNvSpPr/>
          <p:nvPr/>
        </p:nvSpPr>
        <p:spPr>
          <a:xfrm>
            <a:off x="3241964" y="1829960"/>
            <a:ext cx="4105893" cy="29076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9F97A7-461D-E8CC-1A79-E6721DF2E050}"/>
              </a:ext>
            </a:extLst>
          </p:cNvPr>
          <p:cNvSpPr/>
          <p:nvPr/>
        </p:nvSpPr>
        <p:spPr>
          <a:xfrm>
            <a:off x="8546254" y="3791012"/>
            <a:ext cx="3733881" cy="20808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8E4C7-54AB-A11C-733C-8A16FBC66BEB}"/>
              </a:ext>
            </a:extLst>
          </p:cNvPr>
          <p:cNvSpPr txBox="1"/>
          <p:nvPr/>
        </p:nvSpPr>
        <p:spPr>
          <a:xfrm>
            <a:off x="9706626" y="4622436"/>
            <a:ext cx="379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6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B474A-5B62-8606-4007-892EF4407AD2}"/>
              </a:ext>
            </a:extLst>
          </p:cNvPr>
          <p:cNvSpPr/>
          <p:nvPr/>
        </p:nvSpPr>
        <p:spPr>
          <a:xfrm>
            <a:off x="7628904" y="839523"/>
            <a:ext cx="4404519" cy="212449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9BEAB-814C-224F-3FCB-7C9BF0AA6071}"/>
              </a:ext>
            </a:extLst>
          </p:cNvPr>
          <p:cNvSpPr txBox="1"/>
          <p:nvPr/>
        </p:nvSpPr>
        <p:spPr>
          <a:xfrm>
            <a:off x="7655016" y="895138"/>
            <a:ext cx="43784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Carifications from the EC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If MS/AC commit (parts of) th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ei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r EOSC Node funding (both national and participation in thematic Nodes) in cash to the Partnership, would the “juste retour” take place on SGA level? </a:t>
            </a:r>
          </a:p>
          <a:p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Country X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 supports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EOSC Nodes 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with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100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 EUR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50 of 100 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EUR are channeled to the Partnership as the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MS’ upfront cash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 </a:t>
            </a:r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50 EUR </a:t>
            </a:r>
            <a:r>
              <a:rPr lang="en-BE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 </a:t>
            </a:r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sent back </a:t>
            </a:r>
            <a:r>
              <a:rPr lang="en-BE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the respective MS </a:t>
            </a:r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via </a:t>
            </a:r>
            <a:r>
              <a:rPr lang="en-BE" sz="12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EOSC Federation </a:t>
            </a:r>
            <a:r>
              <a:rPr lang="en-BE" sz="12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SGA?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2AFDE1-FE3A-C5BB-8B30-22B531732D44}"/>
              </a:ext>
            </a:extLst>
          </p:cNvPr>
          <p:cNvSpPr/>
          <p:nvPr/>
        </p:nvSpPr>
        <p:spPr>
          <a:xfrm>
            <a:off x="3547230" y="5871836"/>
            <a:ext cx="3729853" cy="92499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D3035-D69C-6639-5AE4-BA3E3B23F534}"/>
              </a:ext>
            </a:extLst>
          </p:cNvPr>
          <p:cNvSpPr txBox="1"/>
          <p:nvPr/>
        </p:nvSpPr>
        <p:spPr>
          <a:xfrm>
            <a:off x="3574460" y="6006864"/>
            <a:ext cx="372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In which way would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EOSC-A 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have to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evolve,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 in order to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become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 the </a:t>
            </a:r>
            <a:r>
              <a:rPr lang="en-BE" sz="1200" b="1" dirty="0">
                <a:latin typeface="Roboto" panose="02000000000000000000" pitchFamily="2" charset="0"/>
                <a:ea typeface="Roboto" panose="02000000000000000000" pitchFamily="2" charset="0"/>
              </a:rPr>
              <a:t>beneficiary of an FPA 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dedicated to the EOSC F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BE" sz="1200" dirty="0">
                <a:latin typeface="Roboto" panose="02000000000000000000" pitchFamily="2" charset="0"/>
                <a:ea typeface="Roboto" panose="02000000000000000000" pitchFamily="2" charset="0"/>
              </a:rPr>
              <a:t>deration?</a:t>
            </a:r>
          </a:p>
        </p:txBody>
      </p:sp>
    </p:spTree>
    <p:extLst>
      <p:ext uri="{BB962C8B-B14F-4D97-AF65-F5344CB8AC3E}">
        <p14:creationId xmlns:p14="http://schemas.microsoft.com/office/powerpoint/2010/main" val="3574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DE7E-8D69-04B0-35A8-41110E98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B3CDA85-EFC4-8AD0-C2C4-241E968B27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C6A710-18CE-009D-C287-B84DCF3C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35" y="1836599"/>
            <a:ext cx="4619856" cy="3538964"/>
          </a:xfrm>
        </p:spPr>
        <p:txBody>
          <a:bodyPr>
            <a:noAutofit/>
          </a:bodyPr>
          <a:lstStyle/>
          <a:p>
            <a:pPr algn="ctr"/>
            <a:r>
              <a:rPr lang="aa-ET" sz="15000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7E66E0-3CAF-9504-3D58-5D62031287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A1F7B-73FA-7C61-9EE8-97192C3E73B4}"/>
              </a:ext>
            </a:extLst>
          </p:cNvPr>
          <p:cNvSpPr txBox="1"/>
          <p:nvPr/>
        </p:nvSpPr>
        <p:spPr>
          <a:xfrm>
            <a:off x="50801" y="6527800"/>
            <a:ext cx="562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Photo by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Leeloo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 The First on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aa-E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163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44D42-E3A1-F8A1-7E76-8058D987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66434-1DCE-324D-86A1-B0A9B9F2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2" y="2383971"/>
            <a:ext cx="10435487" cy="1545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Plotting the 5 Tasks on the </a:t>
            </a:r>
            <a:b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FP10 Proposal for a Joint Undertaking </a:t>
            </a:r>
            <a:b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3000" dirty="0">
                <a:latin typeface="Roboto Light" panose="02000000000000000000" pitchFamily="2" charset="0"/>
                <a:ea typeface="Roboto Light" panose="02000000000000000000" pitchFamily="2" charset="0"/>
              </a:rPr>
              <a:t>(= Institutionalised Partnership, Art. 187 TFEU)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6EC784-FA66-414D-432F-84868D7AA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60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666C-B72F-2C13-8F21-12CAF6C7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40886F-4FA5-9939-326B-3B019A5E08E4}"/>
              </a:ext>
            </a:extLst>
          </p:cNvPr>
          <p:cNvSpPr/>
          <p:nvPr/>
        </p:nvSpPr>
        <p:spPr>
          <a:xfrm>
            <a:off x="1945877" y="2982861"/>
            <a:ext cx="5829976" cy="365176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B0AF8CA-9D68-EA24-D0D2-540CE502E681}"/>
              </a:ext>
            </a:extLst>
          </p:cNvPr>
          <p:cNvCxnSpPr>
            <a:cxnSpLocks/>
          </p:cNvCxnSpPr>
          <p:nvPr/>
        </p:nvCxnSpPr>
        <p:spPr>
          <a:xfrm>
            <a:off x="4780798" y="4433540"/>
            <a:ext cx="0" cy="291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E4A0130F-31B6-DF81-EE66-C9CDA8DD1412}"/>
              </a:ext>
            </a:extLst>
          </p:cNvPr>
          <p:cNvSpPr txBox="1">
            <a:spLocks/>
          </p:cNvSpPr>
          <p:nvPr/>
        </p:nvSpPr>
        <p:spPr>
          <a:xfrm>
            <a:off x="352181" y="12847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Joint Undertaking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50AD2B-7258-E8BA-A0A7-D5F61DF2809B}"/>
              </a:ext>
            </a:extLst>
          </p:cNvPr>
          <p:cNvCxnSpPr>
            <a:cxnSpLocks/>
          </p:cNvCxnSpPr>
          <p:nvPr/>
        </p:nvCxnSpPr>
        <p:spPr>
          <a:xfrm>
            <a:off x="3575677" y="1633801"/>
            <a:ext cx="257037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B96ECB-125D-3E61-ACD8-B9918D9A3C30}"/>
              </a:ext>
            </a:extLst>
          </p:cNvPr>
          <p:cNvCxnSpPr>
            <a:cxnSpLocks/>
          </p:cNvCxnSpPr>
          <p:nvPr/>
        </p:nvCxnSpPr>
        <p:spPr>
          <a:xfrm>
            <a:off x="3585838" y="1456009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8ADDE-2129-D2C4-83EC-0BBBF31648DE}"/>
              </a:ext>
            </a:extLst>
          </p:cNvPr>
          <p:cNvCxnSpPr>
            <a:cxnSpLocks/>
          </p:cNvCxnSpPr>
          <p:nvPr/>
        </p:nvCxnSpPr>
        <p:spPr>
          <a:xfrm>
            <a:off x="6135893" y="1435691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8E5A3-A940-73F4-DFA0-0858FE7C0E2E}"/>
              </a:ext>
            </a:extLst>
          </p:cNvPr>
          <p:cNvCxnSpPr>
            <a:cxnSpLocks/>
          </p:cNvCxnSpPr>
          <p:nvPr/>
        </p:nvCxnSpPr>
        <p:spPr>
          <a:xfrm>
            <a:off x="4794828" y="1443310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D2248-732A-ACEE-C4F6-CCF6B700293A}"/>
              </a:ext>
            </a:extLst>
          </p:cNvPr>
          <p:cNvCxnSpPr>
            <a:cxnSpLocks/>
          </p:cNvCxnSpPr>
          <p:nvPr/>
        </p:nvCxnSpPr>
        <p:spPr>
          <a:xfrm>
            <a:off x="4794828" y="1638881"/>
            <a:ext cx="0" cy="1799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2B9853-2865-DEF9-5487-55AD04E51DC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94828" y="2193270"/>
            <a:ext cx="1250468" cy="13111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A1ECEF-0E81-F838-99D5-374D116B757A}"/>
              </a:ext>
            </a:extLst>
          </p:cNvPr>
          <p:cNvCxnSpPr>
            <a:cxnSpLocks/>
          </p:cNvCxnSpPr>
          <p:nvPr/>
        </p:nvCxnSpPr>
        <p:spPr>
          <a:xfrm>
            <a:off x="4790958" y="3687217"/>
            <a:ext cx="0" cy="777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69AD269F-F791-2F4B-2EFE-A636FB365B94}"/>
              </a:ext>
            </a:extLst>
          </p:cNvPr>
          <p:cNvSpPr txBox="1"/>
          <p:nvPr/>
        </p:nvSpPr>
        <p:spPr>
          <a:xfrm>
            <a:off x="3585838" y="3136237"/>
            <a:ext cx="2397663" cy="5687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‘central management’ of resources by EU body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3F0472DB-3FDB-B4F7-EAD1-DEF756FCEF8B}"/>
              </a:ext>
            </a:extLst>
          </p:cNvPr>
          <p:cNvSpPr txBox="1"/>
          <p:nvPr/>
        </p:nvSpPr>
        <p:spPr>
          <a:xfrm>
            <a:off x="3907043" y="4369101"/>
            <a:ext cx="1767830" cy="5687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 </a:t>
            </a:r>
            <a:r>
              <a:rPr kumimoji="0" lang="en-US" sz="1548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activities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62E93E1A-47F8-B84A-7DAF-A0151F44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268" y="4456354"/>
            <a:ext cx="4015676" cy="1925396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Wingdings" panose="05000000000000000000" pitchFamily="2" charset="2"/>
              <a:buChar char="Ø"/>
            </a:pPr>
            <a:r>
              <a:rPr lang="en-US" sz="1800">
                <a:latin typeface="+mj-lt"/>
                <a:ea typeface="Calibri" panose="020F0502020204030204" pitchFamily="34" charset="0"/>
              </a:rPr>
              <a:t>Potentially more flexible: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r>
              <a:rPr lang="en-US" sz="1600">
                <a:latin typeface="+mj-lt"/>
                <a:ea typeface="Calibri" panose="020F0502020204030204" pitchFamily="34" charset="0"/>
              </a:rPr>
              <a:t>own financial Rules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r>
              <a:rPr lang="en-US" sz="1600">
                <a:latin typeface="+mj-lt"/>
                <a:ea typeface="Calibri" panose="020F0502020204030204" pitchFamily="34" charset="0"/>
              </a:rPr>
              <a:t>governance structure</a:t>
            </a:r>
          </a:p>
          <a:p>
            <a:pPr marL="342861" indent="-342861">
              <a:buFont typeface="Wingdings" panose="05000000000000000000" pitchFamily="2" charset="2"/>
              <a:buChar char="Ø"/>
            </a:pPr>
            <a:r>
              <a:rPr lang="en-US" sz="1800">
                <a:ea typeface="Calibri" panose="020F0502020204030204" pitchFamily="34" charset="0"/>
              </a:rPr>
              <a:t>Potentially for large(r) budget</a:t>
            </a:r>
          </a:p>
          <a:p>
            <a:pPr marL="1085725" lvl="1" indent="-342861">
              <a:buFont typeface="Courier New" panose="02070309020205020404" pitchFamily="49" charset="0"/>
              <a:buChar char="o"/>
            </a:pPr>
            <a:endParaRPr lang="en-US" sz="16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4552715-3068-325A-335A-5EC117668C42}"/>
              </a:ext>
            </a:extLst>
          </p:cNvPr>
          <p:cNvSpPr txBox="1"/>
          <p:nvPr/>
        </p:nvSpPr>
        <p:spPr>
          <a:xfrm>
            <a:off x="2531355" y="1862731"/>
            <a:ext cx="4529057" cy="330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1pPr>
            <a:lvl2pPr marL="35099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2pPr>
            <a:lvl3pPr marL="70198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3pPr>
            <a:lvl4pPr marL="105297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4pPr>
            <a:lvl5pPr marL="140397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5pPr>
            <a:lvl6pPr marL="1754962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6pPr>
            <a:lvl7pPr marL="2105955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7pPr>
            <a:lvl8pPr marL="2456947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8pPr>
            <a:lvl9pPr marL="2807940" algn="l" defTabSz="701985" rtl="0" eaLnBrk="1" latinLnBrk="0" hangingPunct="1">
              <a:defRPr sz="1382" kern="1200">
                <a:solidFill>
                  <a:srgbClr val="4D4D4D"/>
                </a:solidFill>
                <a:latin typeface="Arial"/>
              </a:defRPr>
            </a:lvl9pPr>
          </a:lstStyle>
          <a:p>
            <a:pPr marL="0" marR="0" lvl="0" indent="0" algn="ctr" defTabSz="701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Regulation for Joint Undertakings</a:t>
            </a:r>
            <a:endParaRPr kumimoji="0" lang="en-IE" sz="15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40DC87-4B37-9548-6F1D-8D2EA178B540}"/>
              </a:ext>
            </a:extLst>
          </p:cNvPr>
          <p:cNvSpPr txBox="1"/>
          <p:nvPr/>
        </p:nvSpPr>
        <p:spPr>
          <a:xfrm>
            <a:off x="3100361" y="1047841"/>
            <a:ext cx="997349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MS/AC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C079D-550B-5377-3A25-B10FBB1C598F}"/>
              </a:ext>
            </a:extLst>
          </p:cNvPr>
          <p:cNvSpPr txBox="1"/>
          <p:nvPr/>
        </p:nvSpPr>
        <p:spPr>
          <a:xfrm>
            <a:off x="4519902" y="1035141"/>
            <a:ext cx="486030" cy="352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6850C-D055-B399-DF0F-6A0A0B43B380}"/>
              </a:ext>
            </a:extLst>
          </p:cNvPr>
          <p:cNvSpPr txBox="1"/>
          <p:nvPr/>
        </p:nvSpPr>
        <p:spPr>
          <a:xfrm>
            <a:off x="5648219" y="1030518"/>
            <a:ext cx="859531" cy="35227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</a:t>
            </a:r>
            <a:endParaRPr kumimoji="0" lang="en-IE" sz="16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0279986-D2CB-3790-ED45-0D612F0A32CA}"/>
              </a:ext>
            </a:extLst>
          </p:cNvPr>
          <p:cNvSpPr txBox="1">
            <a:spLocks/>
          </p:cNvSpPr>
          <p:nvPr/>
        </p:nvSpPr>
        <p:spPr>
          <a:xfrm>
            <a:off x="8420426" y="691337"/>
            <a:ext cx="3739003" cy="4208318"/>
          </a:xfrm>
          <a:prstGeom prst="rect">
            <a:avLst/>
          </a:prstGeom>
        </p:spPr>
        <p:txBody>
          <a:bodyPr vert="horz" lIns="91437" tIns="45718" rIns="91437" bIns="4571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Shared governance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Long-term secured EU funding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Upfront co-funding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Agreement on results to be delivered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Mechanism to agree on programming &amp; activities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Only for duly justified cases 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Budget entrusted to JU</a:t>
            </a:r>
          </a:p>
          <a:p>
            <a:pPr marL="342861" marR="0" lvl="0" indent="-342861" algn="l" defTabSz="91429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Single Act for JUs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8E780-2C1E-0AB9-7979-91C11D31B165}"/>
              </a:ext>
            </a:extLst>
          </p:cNvPr>
          <p:cNvSpPr/>
          <p:nvPr/>
        </p:nvSpPr>
        <p:spPr>
          <a:xfrm rot="1752994">
            <a:off x="5969517" y="715008"/>
            <a:ext cx="167268" cy="96251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E7B38-1514-73EF-4AC0-A249FAB9E61F}"/>
              </a:ext>
            </a:extLst>
          </p:cNvPr>
          <p:cNvSpPr/>
          <p:nvPr/>
        </p:nvSpPr>
        <p:spPr>
          <a:xfrm rot="19549017">
            <a:off x="5987760" y="735835"/>
            <a:ext cx="167268" cy="96251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197358-EFAE-4EAE-788A-5185F122C737}"/>
              </a:ext>
            </a:extLst>
          </p:cNvPr>
          <p:cNvSpPr/>
          <p:nvPr/>
        </p:nvSpPr>
        <p:spPr>
          <a:xfrm>
            <a:off x="2531355" y="2212842"/>
            <a:ext cx="4529058" cy="4688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Scope &amp; commitments ready for approval by end-2026</a:t>
            </a:r>
            <a:endParaRPr kumimoji="0" lang="en-B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AF21F8-975E-AE3F-6CEE-69BF31C55F53}"/>
              </a:ext>
            </a:extLst>
          </p:cNvPr>
          <p:cNvSpPr/>
          <p:nvPr/>
        </p:nvSpPr>
        <p:spPr>
          <a:xfrm>
            <a:off x="2177409" y="3166302"/>
            <a:ext cx="1298217" cy="4688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New EU body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5D818A-F70F-2614-892C-4B6256FA1CB8}"/>
              </a:ext>
            </a:extLst>
          </p:cNvPr>
          <p:cNvSpPr/>
          <p:nvPr/>
        </p:nvSpPr>
        <p:spPr>
          <a:xfrm>
            <a:off x="5477258" y="5191748"/>
            <a:ext cx="835272" cy="106071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1554DF-B074-6780-EB49-96E83BA04B35}"/>
              </a:ext>
            </a:extLst>
          </p:cNvPr>
          <p:cNvSpPr/>
          <p:nvPr/>
        </p:nvSpPr>
        <p:spPr>
          <a:xfrm>
            <a:off x="3306088" y="5182516"/>
            <a:ext cx="835272" cy="1060711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0450AC-D4A3-2757-45CB-0144B353E1C5}"/>
              </a:ext>
            </a:extLst>
          </p:cNvPr>
          <p:cNvSpPr/>
          <p:nvPr/>
        </p:nvSpPr>
        <p:spPr>
          <a:xfrm>
            <a:off x="2258151" y="5180761"/>
            <a:ext cx="835272" cy="1050217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Badge 1 with solid fill">
            <a:extLst>
              <a:ext uri="{FF2B5EF4-FFF2-40B4-BE49-F238E27FC236}">
                <a16:creationId xmlns:a16="http://schemas.microsoft.com/office/drawing/2014/main" id="{F14DE75A-5ACB-8B09-CCE4-AB6C41415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840" y="5618314"/>
            <a:ext cx="540000" cy="540000"/>
          </a:xfrm>
          <a:prstGeom prst="rect">
            <a:avLst/>
          </a:prstGeom>
        </p:spPr>
      </p:pic>
      <p:pic>
        <p:nvPicPr>
          <p:cNvPr id="42" name="Graphic 41" descr="Badge with solid fill">
            <a:extLst>
              <a:ext uri="{FF2B5EF4-FFF2-40B4-BE49-F238E27FC236}">
                <a16:creationId xmlns:a16="http://schemas.microsoft.com/office/drawing/2014/main" id="{AE846DD0-19AA-13B6-F000-8B9C11491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4458" y="5614768"/>
            <a:ext cx="540000" cy="540000"/>
          </a:xfrm>
          <a:prstGeom prst="rect">
            <a:avLst/>
          </a:prstGeom>
        </p:spPr>
      </p:pic>
      <p:pic>
        <p:nvPicPr>
          <p:cNvPr id="43" name="Graphic 42" descr="Badge 4 with solid fill">
            <a:extLst>
              <a:ext uri="{FF2B5EF4-FFF2-40B4-BE49-F238E27FC236}">
                <a16:creationId xmlns:a16="http://schemas.microsoft.com/office/drawing/2014/main" id="{4DA61524-6143-B219-636F-5B73A2C359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9767" y="5611901"/>
            <a:ext cx="540000" cy="54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BCC50EE-9EEC-638B-DB02-204C3EC66FA1}"/>
              </a:ext>
            </a:extLst>
          </p:cNvPr>
          <p:cNvSpPr txBox="1"/>
          <p:nvPr/>
        </p:nvSpPr>
        <p:spPr>
          <a:xfrm>
            <a:off x="2184380" y="5219616"/>
            <a:ext cx="93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5C73E-6181-A9B1-32CF-9787BE7897C5}"/>
              </a:ext>
            </a:extLst>
          </p:cNvPr>
          <p:cNvSpPr txBox="1"/>
          <p:nvPr/>
        </p:nvSpPr>
        <p:spPr>
          <a:xfrm>
            <a:off x="3226102" y="5253443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6060D1-3242-9E3E-3132-F972EC84A06F}"/>
              </a:ext>
            </a:extLst>
          </p:cNvPr>
          <p:cNvSpPr txBox="1"/>
          <p:nvPr/>
        </p:nvSpPr>
        <p:spPr>
          <a:xfrm>
            <a:off x="5402535" y="5273347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5A7DFE-ED90-3123-E6E4-D7AEB2A6469A}"/>
              </a:ext>
            </a:extLst>
          </p:cNvPr>
          <p:cNvSpPr/>
          <p:nvPr/>
        </p:nvSpPr>
        <p:spPr>
          <a:xfrm>
            <a:off x="6527514" y="5218040"/>
            <a:ext cx="920314" cy="1060709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1FF1FB-C335-C8DD-AFA0-2CD74247BEB8}"/>
              </a:ext>
            </a:extLst>
          </p:cNvPr>
          <p:cNvSpPr/>
          <p:nvPr/>
        </p:nvSpPr>
        <p:spPr>
          <a:xfrm>
            <a:off x="4317926" y="5192508"/>
            <a:ext cx="920314" cy="1047671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Badge 3 with solid fill">
            <a:extLst>
              <a:ext uri="{FF2B5EF4-FFF2-40B4-BE49-F238E27FC236}">
                <a16:creationId xmlns:a16="http://schemas.microsoft.com/office/drawing/2014/main" id="{B009A948-900E-A0AA-167D-7044724A4A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7894" y="5603135"/>
            <a:ext cx="540000" cy="540000"/>
          </a:xfrm>
          <a:prstGeom prst="rect">
            <a:avLst/>
          </a:prstGeom>
        </p:spPr>
      </p:pic>
      <p:pic>
        <p:nvPicPr>
          <p:cNvPr id="57" name="Graphic 56" descr="Badge 5 with solid fill">
            <a:extLst>
              <a:ext uri="{FF2B5EF4-FFF2-40B4-BE49-F238E27FC236}">
                <a16:creationId xmlns:a16="http://schemas.microsoft.com/office/drawing/2014/main" id="{DEA2AB3E-E380-71BB-6F62-47640AA090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3684" y="5616030"/>
            <a:ext cx="540000" cy="54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58262E0-59BB-8178-E6D9-79BB4463C7B7}"/>
              </a:ext>
            </a:extLst>
          </p:cNvPr>
          <p:cNvSpPr txBox="1"/>
          <p:nvPr/>
        </p:nvSpPr>
        <p:spPr>
          <a:xfrm>
            <a:off x="4310711" y="5253443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CE1B0F-C11C-43A6-EBBA-4EB9872FF188}"/>
              </a:ext>
            </a:extLst>
          </p:cNvPr>
          <p:cNvSpPr txBox="1"/>
          <p:nvPr/>
        </p:nvSpPr>
        <p:spPr>
          <a:xfrm>
            <a:off x="6527514" y="5264581"/>
            <a:ext cx="92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54E48A5-FD61-EB72-5576-E14608444898}"/>
              </a:ext>
            </a:extLst>
          </p:cNvPr>
          <p:cNvSpPr/>
          <p:nvPr/>
        </p:nvSpPr>
        <p:spPr>
          <a:xfrm>
            <a:off x="77599" y="4262310"/>
            <a:ext cx="1656233" cy="78232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600" dirty="0">
                <a:latin typeface="Roboto" panose="02000000000000000000" pitchFamily="2" charset="0"/>
                <a:ea typeface="Roboto" panose="02000000000000000000" pitchFamily="2" charset="0"/>
              </a:rPr>
              <a:t>Advisory role of the community</a:t>
            </a: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1469789-D527-B867-10F3-D950A9067562}"/>
              </a:ext>
            </a:extLst>
          </p:cNvPr>
          <p:cNvSpPr/>
          <p:nvPr/>
        </p:nvSpPr>
        <p:spPr>
          <a:xfrm>
            <a:off x="1743991" y="4579068"/>
            <a:ext cx="2142734" cy="197726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92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20" grpId="0" animBg="1"/>
      <p:bldP spid="21" grpId="0" animBg="1"/>
      <p:bldP spid="37" grpId="0" animBg="1"/>
      <p:bldP spid="39" grpId="0" animBg="1"/>
      <p:bldP spid="40" grpId="0" animBg="1"/>
      <p:bldP spid="44" grpId="0"/>
      <p:bldP spid="45" grpId="0"/>
      <p:bldP spid="46" grpId="0"/>
      <p:bldP spid="54" grpId="0" animBg="1"/>
      <p:bldP spid="55" grpId="0" animBg="1"/>
      <p:bldP spid="58" grpId="0"/>
      <p:bldP spid="59" grpId="0"/>
      <p:bldP spid="62" grpId="0" animBg="1"/>
      <p:bldP spid="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AA562-A2EF-DAE9-CD10-0AF6F214B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531491-996E-4A31-270E-343C6A2C40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C3A3B-B1AB-9640-DFCD-712DDBE6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35" y="1836599"/>
            <a:ext cx="4619856" cy="3538964"/>
          </a:xfrm>
        </p:spPr>
        <p:txBody>
          <a:bodyPr>
            <a:noAutofit/>
          </a:bodyPr>
          <a:lstStyle/>
          <a:p>
            <a:pPr algn="ctr"/>
            <a:r>
              <a:rPr lang="aa-ET" sz="15000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53CA25-3840-A3A2-3198-AC32F8ADA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FB38D-69B0-9679-46BD-EA6DC893CD56}"/>
              </a:ext>
            </a:extLst>
          </p:cNvPr>
          <p:cNvSpPr txBox="1"/>
          <p:nvPr/>
        </p:nvSpPr>
        <p:spPr>
          <a:xfrm>
            <a:off x="50801" y="6527800"/>
            <a:ext cx="562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Photo by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Leeloo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 The First on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aa-E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42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C671F-9145-9C2B-AFDD-9B5F2B37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90E62-F564-3210-17B3-DA7AEE31E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13" y="2383971"/>
            <a:ext cx="9144000" cy="1545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Plotting the 5 Tasks on the </a:t>
            </a:r>
            <a:b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“No Partnership” Scenario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FECF6E-CFDF-AC7A-193D-D2B1228E4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008691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71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23D1-1704-8838-E8AA-0B3AD46F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31644E1-E51A-23F2-9976-AEC7408FF284}"/>
              </a:ext>
            </a:extLst>
          </p:cNvPr>
          <p:cNvSpPr txBox="1">
            <a:spLocks/>
          </p:cNvSpPr>
          <p:nvPr/>
        </p:nvSpPr>
        <p:spPr>
          <a:xfrm>
            <a:off x="838414" y="364530"/>
            <a:ext cx="10515172" cy="782326"/>
          </a:xfrm>
          <a:prstGeom prst="rect">
            <a:avLst/>
          </a:prstGeom>
        </p:spPr>
        <p:txBody>
          <a:bodyPr vert="horz" lIns="91437" tIns="45718" rIns="91437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 Partnership</a:t>
            </a:r>
            <a:endParaRPr kumimoji="0" lang="en-US" sz="3599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68517668-F095-B30B-1506-5B2E666B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693" y="1542147"/>
            <a:ext cx="10063070" cy="3039967"/>
          </a:xfrm>
        </p:spPr>
        <p:txBody>
          <a:bodyPr vert="horz" lIns="91437" tIns="45718" rIns="91437" bIns="45718" rtlCol="0" anchor="t">
            <a:noAutofit/>
          </a:bodyPr>
          <a:lstStyle/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Support to EOSC by HE through standard WP topics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Areas of activities identified by EC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EC may continue to seek advice by means of an expert group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Budget to EOSC topics negotiated at each programming cycle</a:t>
            </a:r>
          </a:p>
          <a:p>
            <a:pPr marL="342861" indent="-342861"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Co-funding at HE project level, </a:t>
            </a:r>
            <a:r>
              <a:rPr lang="en-US" dirty="0" err="1">
                <a:ea typeface="Calibri" panose="020F0502020204030204" pitchFamily="34" charset="0"/>
              </a:rPr>
              <a:t>eg.</a:t>
            </a:r>
            <a:r>
              <a:rPr lang="en-US" dirty="0">
                <a:ea typeface="Calibri" panose="020F0502020204030204" pitchFamily="34" charset="0"/>
              </a:rPr>
              <a:t> reduced rates, coordinated/joint calls</a:t>
            </a:r>
          </a:p>
        </p:txBody>
      </p:sp>
    </p:spTree>
    <p:extLst>
      <p:ext uri="{BB962C8B-B14F-4D97-AF65-F5344CB8AC3E}">
        <p14:creationId xmlns:p14="http://schemas.microsoft.com/office/powerpoint/2010/main" val="332824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EF8D33-A0AC-6EEC-B946-53EB06EB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Reminder: Co-programmed Partnership</a:t>
            </a:r>
          </a:p>
        </p:txBody>
      </p:sp>
      <p:pic>
        <p:nvPicPr>
          <p:cNvPr id="6" name="Picture 5" descr="A diagram of a company's financial plan&#10;&#10;AI-generated content may be incorrect.">
            <a:extLst>
              <a:ext uri="{FF2B5EF4-FFF2-40B4-BE49-F238E27FC236}">
                <a16:creationId xmlns:a16="http://schemas.microsoft.com/office/drawing/2014/main" id="{203EEFED-0496-0855-3003-388B9E68F9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097" y="947512"/>
            <a:ext cx="11530326" cy="55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F2DE-2A66-8A78-12D7-C0BA1961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4111A6-1F29-5E2D-2E82-AF3865783CAE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581374307"/>
              </p:ext>
            </p:extLst>
          </p:nvPr>
        </p:nvGraphicFramePr>
        <p:xfrm>
          <a:off x="1774825" y="1819935"/>
          <a:ext cx="9510209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2700">
                  <a:extLst>
                    <a:ext uri="{9D8B030D-6E8A-4147-A177-3AD203B41FA5}">
                      <a16:colId xmlns:a16="http://schemas.microsoft.com/office/drawing/2014/main" val="2583025604"/>
                    </a:ext>
                  </a:extLst>
                </a:gridCol>
                <a:gridCol w="6659929">
                  <a:extLst>
                    <a:ext uri="{9D8B030D-6E8A-4147-A177-3AD203B41FA5}">
                      <a16:colId xmlns:a16="http://schemas.microsoft.com/office/drawing/2014/main" val="521989012"/>
                    </a:ext>
                  </a:extLst>
                </a:gridCol>
                <a:gridCol w="2107580">
                  <a:extLst>
                    <a:ext uri="{9D8B030D-6E8A-4147-A177-3AD203B41FA5}">
                      <a16:colId xmlns:a16="http://schemas.microsoft.com/office/drawing/2014/main" val="4098559832"/>
                    </a:ext>
                  </a:extLst>
                </a:gridCol>
              </a:tblGrid>
              <a:tr h="335102">
                <a:tc>
                  <a:txBody>
                    <a:bodyPr/>
                    <a:lstStyle/>
                    <a:p>
                      <a:pPr algn="ctr"/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Paper</a:t>
                      </a:r>
                    </a:p>
                  </a:txBody>
                  <a:tcPr>
                    <a:solidFill>
                      <a:srgbClr val="00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Title</a:t>
                      </a:r>
                    </a:p>
                  </a:txBody>
                  <a:tcPr>
                    <a:solidFill>
                      <a:srgbClr val="00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Purpose</a:t>
                      </a:r>
                    </a:p>
                  </a:txBody>
                  <a:tcPr>
                    <a:solidFill>
                      <a:srgbClr val="008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0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New Members &amp; Observers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4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Status and evolution of the EOSC Federation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5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Annual Report of the President and Secretary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2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Election of 3 new Board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8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“Neutral Paper” explaining possible implementation routes of FP 10 for addressing EOSC post-2027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9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 Plan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Budget Proposal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4806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DEA956A-80DD-E9CB-2177-817BB3E2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latin typeface="Quicksand" pitchFamily="2" charset="77"/>
              </a:rPr>
              <a:t>GA#12, Agenda Items / Paperwork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4A29-754F-D262-1E9F-399B00AE1A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Deadline for submission: 20 November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FFF8-DCE8-8518-5DCA-A321AEA433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t>30 October 2025</a:t>
            </a:r>
          </a:p>
        </p:txBody>
      </p:sp>
    </p:spTree>
    <p:extLst>
      <p:ext uri="{BB962C8B-B14F-4D97-AF65-F5344CB8AC3E}">
        <p14:creationId xmlns:p14="http://schemas.microsoft.com/office/powerpoint/2010/main" val="171547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442A7-0C6A-E45D-5B73-B698398F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5B3279F-C8CD-6A4B-E6E7-768484EBA613}"/>
              </a:ext>
            </a:extLst>
          </p:cNvPr>
          <p:cNvSpPr/>
          <p:nvPr/>
        </p:nvSpPr>
        <p:spPr>
          <a:xfrm>
            <a:off x="4893234" y="2502777"/>
            <a:ext cx="6046133" cy="3984859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1349CF-D40A-0732-A281-98F26A48DE64}"/>
              </a:ext>
            </a:extLst>
          </p:cNvPr>
          <p:cNvSpPr/>
          <p:nvPr/>
        </p:nvSpPr>
        <p:spPr>
          <a:xfrm>
            <a:off x="6529322" y="3573596"/>
            <a:ext cx="2264485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 WP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D7850-E72F-6316-B36D-9A6276D9D434}"/>
              </a:ext>
            </a:extLst>
          </p:cNvPr>
          <p:cNvSpPr/>
          <p:nvPr/>
        </p:nvSpPr>
        <p:spPr>
          <a:xfrm>
            <a:off x="6505875" y="2725740"/>
            <a:ext cx="2287932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Mangement (REA)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2ECC90-E22D-6C8C-538C-1FC6AD894DE7}"/>
              </a:ext>
            </a:extLst>
          </p:cNvPr>
          <p:cNvSpPr/>
          <p:nvPr/>
        </p:nvSpPr>
        <p:spPr>
          <a:xfrm>
            <a:off x="6106895" y="4415809"/>
            <a:ext cx="3036853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R&amp;I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A3D21-D554-2662-D955-E6001E96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 dirty="0">
                <a:latin typeface="Quicksand" pitchFamily="2" charset="77"/>
                <a:ea typeface="Roboto" panose="02000000000000000000" pitchFamily="2" charset="0"/>
              </a:rPr>
              <a:t>No Partnership Scenario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156CBC52-F9F4-ABEE-D438-63BE575E535C}"/>
              </a:ext>
            </a:extLst>
          </p:cNvPr>
          <p:cNvSpPr/>
          <p:nvPr/>
        </p:nvSpPr>
        <p:spPr>
          <a:xfrm>
            <a:off x="5961410" y="1387395"/>
            <a:ext cx="646307" cy="315636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A9A0AA-28DD-2B81-904C-DB5D2E0053A7}"/>
              </a:ext>
            </a:extLst>
          </p:cNvPr>
          <p:cNvSpPr txBox="1"/>
          <p:nvPr/>
        </p:nvSpPr>
        <p:spPr>
          <a:xfrm rot="16200000">
            <a:off x="5869910" y="3002487"/>
            <a:ext cx="806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4CD57-9F35-02A7-9131-440E5AAA9E7A}"/>
              </a:ext>
            </a:extLst>
          </p:cNvPr>
          <p:cNvSpPr/>
          <p:nvPr/>
        </p:nvSpPr>
        <p:spPr>
          <a:xfrm>
            <a:off x="5741242" y="956686"/>
            <a:ext cx="1312590" cy="4237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0308272-6D88-5AF7-7A24-9A787CBBBA01}"/>
              </a:ext>
            </a:extLst>
          </p:cNvPr>
          <p:cNvCxnSpPr>
            <a:cxnSpLocks/>
          </p:cNvCxnSpPr>
          <p:nvPr/>
        </p:nvCxnSpPr>
        <p:spPr>
          <a:xfrm>
            <a:off x="6788982" y="1406362"/>
            <a:ext cx="0" cy="3009447"/>
          </a:xfrm>
          <a:prstGeom prst="straightConnector1">
            <a:avLst/>
          </a:prstGeom>
          <a:ln w="9525">
            <a:solidFill>
              <a:srgbClr val="0086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E06D6-5277-5963-E414-87B28B9287ED}"/>
              </a:ext>
            </a:extLst>
          </p:cNvPr>
          <p:cNvSpPr/>
          <p:nvPr/>
        </p:nvSpPr>
        <p:spPr>
          <a:xfrm>
            <a:off x="8587763" y="5245837"/>
            <a:ext cx="835272" cy="106071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D7453-C999-5276-69D3-D73B11C0790C}"/>
              </a:ext>
            </a:extLst>
          </p:cNvPr>
          <p:cNvSpPr/>
          <p:nvPr/>
        </p:nvSpPr>
        <p:spPr>
          <a:xfrm>
            <a:off x="6416593" y="5236605"/>
            <a:ext cx="835272" cy="1060711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4830ED-9F2A-E066-C38B-38E7B57716BD}"/>
              </a:ext>
            </a:extLst>
          </p:cNvPr>
          <p:cNvSpPr/>
          <p:nvPr/>
        </p:nvSpPr>
        <p:spPr>
          <a:xfrm>
            <a:off x="5368656" y="5234850"/>
            <a:ext cx="835272" cy="1050217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raphic 26" descr="Badge 1 with solid fill">
            <a:extLst>
              <a:ext uri="{FF2B5EF4-FFF2-40B4-BE49-F238E27FC236}">
                <a16:creationId xmlns:a16="http://schemas.microsoft.com/office/drawing/2014/main" id="{E9BC8B37-42F0-D4A4-37B3-4788CB947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3345" y="5672403"/>
            <a:ext cx="540000" cy="540000"/>
          </a:xfrm>
          <a:prstGeom prst="rect">
            <a:avLst/>
          </a:prstGeom>
        </p:spPr>
      </p:pic>
      <p:pic>
        <p:nvPicPr>
          <p:cNvPr id="28" name="Graphic 27" descr="Badge with solid fill">
            <a:extLst>
              <a:ext uri="{FF2B5EF4-FFF2-40B4-BE49-F238E27FC236}">
                <a16:creationId xmlns:a16="http://schemas.microsoft.com/office/drawing/2014/main" id="{10BB0ADE-8826-752D-A473-D21258D1D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4963" y="5668857"/>
            <a:ext cx="540000" cy="540000"/>
          </a:xfrm>
          <a:prstGeom prst="rect">
            <a:avLst/>
          </a:prstGeom>
        </p:spPr>
      </p:pic>
      <p:pic>
        <p:nvPicPr>
          <p:cNvPr id="31" name="Graphic 30" descr="Badge 4 with solid fill">
            <a:extLst>
              <a:ext uri="{FF2B5EF4-FFF2-40B4-BE49-F238E27FC236}">
                <a16:creationId xmlns:a16="http://schemas.microsoft.com/office/drawing/2014/main" id="{10AB9379-A6AC-F41F-96B9-A0829419E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0272" y="5665990"/>
            <a:ext cx="540000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0E3BE96-8A2B-72C8-1848-5952D28076B9}"/>
              </a:ext>
            </a:extLst>
          </p:cNvPr>
          <p:cNvSpPr txBox="1"/>
          <p:nvPr/>
        </p:nvSpPr>
        <p:spPr>
          <a:xfrm>
            <a:off x="5294885" y="5273705"/>
            <a:ext cx="93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EC5292-6AB8-5F41-284F-673D07258274}"/>
              </a:ext>
            </a:extLst>
          </p:cNvPr>
          <p:cNvSpPr txBox="1"/>
          <p:nvPr/>
        </p:nvSpPr>
        <p:spPr>
          <a:xfrm>
            <a:off x="6336607" y="5307532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98616-0411-6355-95D5-1D75F1FE88B5}"/>
              </a:ext>
            </a:extLst>
          </p:cNvPr>
          <p:cNvSpPr txBox="1"/>
          <p:nvPr/>
        </p:nvSpPr>
        <p:spPr>
          <a:xfrm>
            <a:off x="8513040" y="5327436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887FD7-5A1C-A5BF-96EF-1DE16CBE1613}"/>
              </a:ext>
            </a:extLst>
          </p:cNvPr>
          <p:cNvSpPr/>
          <p:nvPr/>
        </p:nvSpPr>
        <p:spPr>
          <a:xfrm>
            <a:off x="9638019" y="5272129"/>
            <a:ext cx="920314" cy="1060709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908638-5727-B656-BABA-4050774416AF}"/>
              </a:ext>
            </a:extLst>
          </p:cNvPr>
          <p:cNvSpPr/>
          <p:nvPr/>
        </p:nvSpPr>
        <p:spPr>
          <a:xfrm>
            <a:off x="7428431" y="5246597"/>
            <a:ext cx="920314" cy="1047671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 descr="Badge 3 with solid fill">
            <a:extLst>
              <a:ext uri="{FF2B5EF4-FFF2-40B4-BE49-F238E27FC236}">
                <a16:creationId xmlns:a16="http://schemas.microsoft.com/office/drawing/2014/main" id="{44E70063-A1F4-D57C-394C-75138D49B3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8399" y="5657224"/>
            <a:ext cx="540000" cy="540000"/>
          </a:xfrm>
          <a:prstGeom prst="rect">
            <a:avLst/>
          </a:prstGeom>
        </p:spPr>
      </p:pic>
      <p:pic>
        <p:nvPicPr>
          <p:cNvPr id="44" name="Graphic 43" descr="Badge 5 with solid fill">
            <a:extLst>
              <a:ext uri="{FF2B5EF4-FFF2-40B4-BE49-F238E27FC236}">
                <a16:creationId xmlns:a16="http://schemas.microsoft.com/office/drawing/2014/main" id="{3CB9CA8E-C605-4F3D-C8F3-81660C7B05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4189" y="5670119"/>
            <a:ext cx="540000" cy="540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CBEF8D9-1FB8-00FB-EFA2-0D4DD6338408}"/>
              </a:ext>
            </a:extLst>
          </p:cNvPr>
          <p:cNvSpPr txBox="1"/>
          <p:nvPr/>
        </p:nvSpPr>
        <p:spPr>
          <a:xfrm>
            <a:off x="7421216" y="5307532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D4B854-2919-821E-DCE2-F2FBC8549F37}"/>
              </a:ext>
            </a:extLst>
          </p:cNvPr>
          <p:cNvSpPr txBox="1"/>
          <p:nvPr/>
        </p:nvSpPr>
        <p:spPr>
          <a:xfrm>
            <a:off x="9638019" y="5318670"/>
            <a:ext cx="92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63" name="Left Arrow 62">
            <a:extLst>
              <a:ext uri="{FF2B5EF4-FFF2-40B4-BE49-F238E27FC236}">
                <a16:creationId xmlns:a16="http://schemas.microsoft.com/office/drawing/2014/main" id="{8B13F6E0-44AF-C941-3B15-C8419E0DA97F}"/>
              </a:ext>
            </a:extLst>
          </p:cNvPr>
          <p:cNvSpPr/>
          <p:nvPr/>
        </p:nvSpPr>
        <p:spPr>
          <a:xfrm rot="10800000">
            <a:off x="2713394" y="3778425"/>
            <a:ext cx="3266001" cy="15513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07224C-60A9-EC4D-0CC5-79A3C27B8F33}"/>
              </a:ext>
            </a:extLst>
          </p:cNvPr>
          <p:cNvSpPr/>
          <p:nvPr/>
        </p:nvSpPr>
        <p:spPr>
          <a:xfrm>
            <a:off x="1324946" y="3608962"/>
            <a:ext cx="1388451" cy="456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 Committee</a:t>
            </a:r>
          </a:p>
        </p:txBody>
      </p:sp>
      <p:sp>
        <p:nvSpPr>
          <p:cNvPr id="66" name="Left Arrow 65">
            <a:extLst>
              <a:ext uri="{FF2B5EF4-FFF2-40B4-BE49-F238E27FC236}">
                <a16:creationId xmlns:a16="http://schemas.microsoft.com/office/drawing/2014/main" id="{986B3A5A-9895-DEC2-51CA-820326768088}"/>
              </a:ext>
            </a:extLst>
          </p:cNvPr>
          <p:cNvSpPr/>
          <p:nvPr/>
        </p:nvSpPr>
        <p:spPr>
          <a:xfrm rot="16200000">
            <a:off x="804776" y="2457208"/>
            <a:ext cx="2175341" cy="9113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7B7EA8-12E0-6D84-AC0F-578BEF18BD24}"/>
              </a:ext>
            </a:extLst>
          </p:cNvPr>
          <p:cNvSpPr/>
          <p:nvPr/>
        </p:nvSpPr>
        <p:spPr>
          <a:xfrm>
            <a:off x="1274666" y="991361"/>
            <a:ext cx="1312590" cy="42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MS/AC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E6DAD7B-69DE-224A-2CA1-C93BC4798526}"/>
              </a:ext>
            </a:extLst>
          </p:cNvPr>
          <p:cNvSpPr/>
          <p:nvPr/>
        </p:nvSpPr>
        <p:spPr>
          <a:xfrm>
            <a:off x="9219696" y="962549"/>
            <a:ext cx="1312590" cy="423746"/>
          </a:xfrm>
          <a:prstGeom prst="rect">
            <a:avLst/>
          </a:prstGeom>
          <a:noFill/>
          <a:ln w="28575"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FF5B7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EOSC-A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3884148-B526-AA71-9E32-36A05F75A7B7}"/>
              </a:ext>
            </a:extLst>
          </p:cNvPr>
          <p:cNvCxnSpPr>
            <a:stCxn id="14" idx="3"/>
            <a:endCxn id="70" idx="1"/>
          </p:cNvCxnSpPr>
          <p:nvPr/>
        </p:nvCxnSpPr>
        <p:spPr>
          <a:xfrm>
            <a:off x="7053832" y="1168559"/>
            <a:ext cx="2165864" cy="586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33F6800-6EE3-7F01-9ADC-5A1088EAB4E9}"/>
              </a:ext>
            </a:extLst>
          </p:cNvPr>
          <p:cNvSpPr txBox="1"/>
          <p:nvPr/>
        </p:nvSpPr>
        <p:spPr>
          <a:xfrm>
            <a:off x="7163408" y="967283"/>
            <a:ext cx="173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Expert Group of the EC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4AF044-CB78-4287-3D9D-A48E1301F580}"/>
              </a:ext>
            </a:extLst>
          </p:cNvPr>
          <p:cNvSpPr txBox="1"/>
          <p:nvPr/>
        </p:nvSpPr>
        <p:spPr>
          <a:xfrm>
            <a:off x="3470714" y="991361"/>
            <a:ext cx="17270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Expert Group of the EC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690FD8C-A59A-BA8F-0D63-F4153640D708}"/>
              </a:ext>
            </a:extLst>
          </p:cNvPr>
          <p:cNvCxnSpPr>
            <a:cxnSpLocks/>
            <a:endCxn id="67" idx="3"/>
          </p:cNvCxnSpPr>
          <p:nvPr/>
        </p:nvCxnSpPr>
        <p:spPr>
          <a:xfrm flipH="1">
            <a:off x="2587256" y="1203234"/>
            <a:ext cx="3098034" cy="0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A4144F6-BCC8-38D3-A813-D3F646E4651E}"/>
              </a:ext>
            </a:extLst>
          </p:cNvPr>
          <p:cNvSpPr txBox="1"/>
          <p:nvPr/>
        </p:nvSpPr>
        <p:spPr>
          <a:xfrm>
            <a:off x="362971" y="5436453"/>
            <a:ext cx="362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Budget for EOSC topics negotiated at each programming cycle, i.e. every 2 years</a:t>
            </a:r>
          </a:p>
        </p:txBody>
      </p:sp>
    </p:spTree>
    <p:extLst>
      <p:ext uri="{BB962C8B-B14F-4D97-AF65-F5344CB8AC3E}">
        <p14:creationId xmlns:p14="http://schemas.microsoft.com/office/powerpoint/2010/main" val="17621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7" grpId="0" animBg="1"/>
      <p:bldP spid="16" grpId="0" animBg="1"/>
      <p:bldP spid="18" grpId="0" animBg="1"/>
      <p:bldP spid="55" grpId="0" animBg="1"/>
      <p:bldP spid="56" grpId="0"/>
      <p:bldP spid="14" grpId="0" animBg="1"/>
      <p:bldP spid="24" grpId="0" animBg="1"/>
      <p:bldP spid="25" grpId="0" animBg="1"/>
      <p:bldP spid="26" grpId="0" animBg="1"/>
      <p:bldP spid="35" grpId="0"/>
      <p:bldP spid="36" grpId="0"/>
      <p:bldP spid="37" grpId="0"/>
      <p:bldP spid="40" grpId="0" animBg="1"/>
      <p:bldP spid="42" grpId="0" animBg="1"/>
      <p:bldP spid="46" grpId="0"/>
      <p:bldP spid="48" grpId="0"/>
      <p:bldP spid="63" grpId="0" animBg="1"/>
      <p:bldP spid="65" grpId="0" animBg="1"/>
      <p:bldP spid="66" grpId="0" animBg="1"/>
      <p:bldP spid="67" grpId="0" animBg="1"/>
      <p:bldP spid="70" grpId="0" animBg="1"/>
      <p:bldP spid="74" grpId="0"/>
      <p:bldP spid="75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CF97-5E59-E0DA-8DAD-347AFC88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39BF2-A2A4-966A-D3B7-7497D3C7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9" y="235635"/>
            <a:ext cx="6485559" cy="603887"/>
          </a:xfrm>
        </p:spPr>
        <p:txBody>
          <a:bodyPr/>
          <a:lstStyle/>
          <a:p>
            <a:r>
              <a:rPr lang="en-BE" dirty="0">
                <a:latin typeface="Quicksand" pitchFamily="2" charset="77"/>
              </a:rPr>
              <a:t>Possible Financial Instruments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82A45-ABCF-A5F9-1124-4BF780BBFF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895139"/>
            <a:ext cx="6246781" cy="364765"/>
          </a:xfrm>
        </p:spPr>
        <p:txBody>
          <a:bodyPr/>
          <a:lstStyle/>
          <a:p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To be confirmed by the EC</a:t>
            </a:r>
          </a:p>
        </p:txBody>
      </p:sp>
      <p:pic>
        <p:nvPicPr>
          <p:cNvPr id="6" name="Picture 5" descr="A diagram of a task&#10;&#10;AI-generated content may be incorrect.">
            <a:extLst>
              <a:ext uri="{FF2B5EF4-FFF2-40B4-BE49-F238E27FC236}">
                <a16:creationId xmlns:a16="http://schemas.microsoft.com/office/drawing/2014/main" id="{86D00311-A62A-8800-5708-180C62AD95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>
            <a:fillRect/>
          </a:stretch>
        </p:blipFill>
        <p:spPr>
          <a:xfrm>
            <a:off x="8329302" y="-27160"/>
            <a:ext cx="3822871" cy="24616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2A3CFC-62E6-BA21-9043-585E9B0C4F62}"/>
              </a:ext>
            </a:extLst>
          </p:cNvPr>
          <p:cNvSpPr/>
          <p:nvPr/>
        </p:nvSpPr>
        <p:spPr>
          <a:xfrm>
            <a:off x="343601" y="1570435"/>
            <a:ext cx="3657600" cy="5173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ADE373-1119-039D-45B3-3BC8D4CEDC46}"/>
              </a:ext>
            </a:extLst>
          </p:cNvPr>
          <p:cNvSpPr/>
          <p:nvPr/>
        </p:nvSpPr>
        <p:spPr>
          <a:xfrm>
            <a:off x="4192172" y="1570435"/>
            <a:ext cx="3657600" cy="51730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FED54-D4A3-C237-FD1C-A75F84EE3308}"/>
              </a:ext>
            </a:extLst>
          </p:cNvPr>
          <p:cNvSpPr/>
          <p:nvPr/>
        </p:nvSpPr>
        <p:spPr>
          <a:xfrm>
            <a:off x="343601" y="1570435"/>
            <a:ext cx="3657600" cy="6244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Framework Partnership Agreement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90414D-3CD3-3B77-4A28-77CCD4459161}"/>
              </a:ext>
            </a:extLst>
          </p:cNvPr>
          <p:cNvSpPr/>
          <p:nvPr/>
        </p:nvSpPr>
        <p:spPr>
          <a:xfrm>
            <a:off x="4192172" y="1570435"/>
            <a:ext cx="3657600" cy="6244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Identified Beneficiary with Cascading Grant Scheme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A29CC-DCAE-3AE6-808F-C7E5543E4F7C}"/>
              </a:ext>
            </a:extLst>
          </p:cNvPr>
          <p:cNvSpPr txBox="1"/>
          <p:nvPr/>
        </p:nvSpPr>
        <p:spPr>
          <a:xfrm>
            <a:off x="446048" y="2265310"/>
            <a:ext cx="335651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to be in place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prior to MFF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finalisation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 upfront funding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commitment for FPA needed;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 commitment at SGA-level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extended duration nature of such partnership should be justified when there is a need to provide a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stable environment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 i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mplementing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European initiative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Use of procurement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within SGAs as a fundamental tool for maximizing the utility of available resources and broadening the offer of state-of-the-art digital services to scientific, research and education communities.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D02C9-2134-85EE-82E3-AAB153AD122D}"/>
              </a:ext>
            </a:extLst>
          </p:cNvPr>
          <p:cNvSpPr txBox="1"/>
          <p:nvPr/>
        </p:nvSpPr>
        <p:spPr>
          <a:xfrm>
            <a:off x="4342713" y="2265310"/>
            <a:ext cx="335651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EOSC-A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to be awarded as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identified single beneficiary</a:t>
            </a:r>
          </a:p>
          <a:p>
            <a:pPr marL="450850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Dedicated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resources for EOSC-A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managing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and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operating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 Federation</a:t>
            </a:r>
          </a:p>
          <a:p>
            <a:pPr marL="450850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EOSC-A to implement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cascading grants scheme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to resource contributors to the EOSC Federation.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Handling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possible EU Node procurement outside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such a grant scheme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EA531-9DBE-292B-0160-E6E96E8EED1E}"/>
              </a:ext>
            </a:extLst>
          </p:cNvPr>
          <p:cNvSpPr/>
          <p:nvPr/>
        </p:nvSpPr>
        <p:spPr>
          <a:xfrm>
            <a:off x="8653369" y="3772772"/>
            <a:ext cx="2679700" cy="1891183"/>
          </a:xfrm>
          <a:prstGeom prst="rect">
            <a:avLst/>
          </a:prstGeom>
          <a:solidFill>
            <a:srgbClr val="FF5B7E"/>
          </a:solidFill>
          <a:ln>
            <a:solidFill>
              <a:srgbClr val="FF5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latin typeface="Roboto" panose="02000000000000000000" pitchFamily="2" charset="0"/>
                <a:ea typeface="Roboto" panose="02000000000000000000" pitchFamily="2" charset="0"/>
              </a:rPr>
              <a:t>Both Financial Instruments would work without a Partnership, however without a long-term EU funding commitment</a:t>
            </a:r>
          </a:p>
        </p:txBody>
      </p:sp>
    </p:spTree>
    <p:extLst>
      <p:ext uri="{BB962C8B-B14F-4D97-AF65-F5344CB8AC3E}">
        <p14:creationId xmlns:p14="http://schemas.microsoft.com/office/powerpoint/2010/main" val="26708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C2DED-C4BA-4087-3FC6-DD0702CB7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9443BF7-8C19-F25D-C718-78B340272F8F}"/>
              </a:ext>
            </a:extLst>
          </p:cNvPr>
          <p:cNvSpPr/>
          <p:nvPr/>
        </p:nvSpPr>
        <p:spPr>
          <a:xfrm>
            <a:off x="3570220" y="2502777"/>
            <a:ext cx="6046133" cy="3984859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6CDECDF-AD3B-C677-905B-934625D95C8D}"/>
              </a:ext>
            </a:extLst>
          </p:cNvPr>
          <p:cNvSpPr/>
          <p:nvPr/>
        </p:nvSpPr>
        <p:spPr>
          <a:xfrm>
            <a:off x="6159500" y="3111696"/>
            <a:ext cx="517626" cy="129297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DFE34-6A60-AE8E-B251-A91E9D0A13BD}"/>
              </a:ext>
            </a:extLst>
          </p:cNvPr>
          <p:cNvSpPr/>
          <p:nvPr/>
        </p:nvSpPr>
        <p:spPr>
          <a:xfrm>
            <a:off x="5324775" y="2598740"/>
            <a:ext cx="2287932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52E25-22B4-D71D-0178-161855E1A006}"/>
              </a:ext>
            </a:extLst>
          </p:cNvPr>
          <p:cNvSpPr/>
          <p:nvPr/>
        </p:nvSpPr>
        <p:spPr>
          <a:xfrm>
            <a:off x="4925795" y="4415809"/>
            <a:ext cx="3036853" cy="512956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R&amp;I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DA0D5-064F-FDD2-995B-7C80E1AC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 dirty="0">
                <a:latin typeface="Quicksand" pitchFamily="2" charset="77"/>
                <a:ea typeface="Roboto" panose="02000000000000000000" pitchFamily="2" charset="0"/>
              </a:rPr>
              <a:t>Private legal entity with a public service mission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E2A08AE8-845C-AF18-5E4B-26D372CAC7C9}"/>
              </a:ext>
            </a:extLst>
          </p:cNvPr>
          <p:cNvSpPr/>
          <p:nvPr/>
        </p:nvSpPr>
        <p:spPr>
          <a:xfrm>
            <a:off x="6073980" y="1447539"/>
            <a:ext cx="646307" cy="67445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9A6396-399F-646A-6056-94A059485E10}"/>
              </a:ext>
            </a:extLst>
          </p:cNvPr>
          <p:cNvSpPr/>
          <p:nvPr/>
        </p:nvSpPr>
        <p:spPr>
          <a:xfrm>
            <a:off x="5762421" y="972721"/>
            <a:ext cx="1312590" cy="4237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F99C3F-6835-6BB4-054C-090996B78796}"/>
              </a:ext>
            </a:extLst>
          </p:cNvPr>
          <p:cNvSpPr/>
          <p:nvPr/>
        </p:nvSpPr>
        <p:spPr>
          <a:xfrm>
            <a:off x="7406663" y="5245837"/>
            <a:ext cx="835272" cy="106071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1D89C-7E04-B523-6F1B-D09F5B01E903}"/>
              </a:ext>
            </a:extLst>
          </p:cNvPr>
          <p:cNvSpPr/>
          <p:nvPr/>
        </p:nvSpPr>
        <p:spPr>
          <a:xfrm>
            <a:off x="5235493" y="5236605"/>
            <a:ext cx="835272" cy="1060711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2C9B55-FB0B-C8F4-FA43-F026F99FC467}"/>
              </a:ext>
            </a:extLst>
          </p:cNvPr>
          <p:cNvSpPr/>
          <p:nvPr/>
        </p:nvSpPr>
        <p:spPr>
          <a:xfrm>
            <a:off x="4187556" y="5234850"/>
            <a:ext cx="835272" cy="1050217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raphic 26" descr="Badge 1 with solid fill">
            <a:extLst>
              <a:ext uri="{FF2B5EF4-FFF2-40B4-BE49-F238E27FC236}">
                <a16:creationId xmlns:a16="http://schemas.microsoft.com/office/drawing/2014/main" id="{1ED3C07A-104B-0D48-1078-4C736F8282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245" y="5672403"/>
            <a:ext cx="540000" cy="540000"/>
          </a:xfrm>
          <a:prstGeom prst="rect">
            <a:avLst/>
          </a:prstGeom>
        </p:spPr>
      </p:pic>
      <p:pic>
        <p:nvPicPr>
          <p:cNvPr id="28" name="Graphic 27" descr="Badge with solid fill">
            <a:extLst>
              <a:ext uri="{FF2B5EF4-FFF2-40B4-BE49-F238E27FC236}">
                <a16:creationId xmlns:a16="http://schemas.microsoft.com/office/drawing/2014/main" id="{1F7B10F6-8297-633D-48B8-206506AA22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3863" y="5668857"/>
            <a:ext cx="540000" cy="540000"/>
          </a:xfrm>
          <a:prstGeom prst="rect">
            <a:avLst/>
          </a:prstGeom>
        </p:spPr>
      </p:pic>
      <p:pic>
        <p:nvPicPr>
          <p:cNvPr id="31" name="Graphic 30" descr="Badge 4 with solid fill">
            <a:extLst>
              <a:ext uri="{FF2B5EF4-FFF2-40B4-BE49-F238E27FC236}">
                <a16:creationId xmlns:a16="http://schemas.microsoft.com/office/drawing/2014/main" id="{F9A8C7B0-52AD-D37A-C381-7719E915A0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9172" y="5665990"/>
            <a:ext cx="540000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0056093-A8EC-CB9A-5C0A-41D62C029333}"/>
              </a:ext>
            </a:extLst>
          </p:cNvPr>
          <p:cNvSpPr txBox="1"/>
          <p:nvPr/>
        </p:nvSpPr>
        <p:spPr>
          <a:xfrm>
            <a:off x="4113785" y="5273705"/>
            <a:ext cx="93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15089C-D84C-6476-CE73-D6FA19CBC3EB}"/>
              </a:ext>
            </a:extLst>
          </p:cNvPr>
          <p:cNvSpPr txBox="1"/>
          <p:nvPr/>
        </p:nvSpPr>
        <p:spPr>
          <a:xfrm>
            <a:off x="5155507" y="5307532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DB98DC-8171-C32E-E82C-CDEA4547679A}"/>
              </a:ext>
            </a:extLst>
          </p:cNvPr>
          <p:cNvSpPr txBox="1"/>
          <p:nvPr/>
        </p:nvSpPr>
        <p:spPr>
          <a:xfrm>
            <a:off x="7331940" y="5327436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8F99F0-AE10-8A3B-6515-1E70AF91FCAE}"/>
              </a:ext>
            </a:extLst>
          </p:cNvPr>
          <p:cNvSpPr/>
          <p:nvPr/>
        </p:nvSpPr>
        <p:spPr>
          <a:xfrm>
            <a:off x="8456919" y="5272129"/>
            <a:ext cx="920314" cy="1060709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F94206-75D5-9641-7BD6-23C6DF661058}"/>
              </a:ext>
            </a:extLst>
          </p:cNvPr>
          <p:cNvSpPr/>
          <p:nvPr/>
        </p:nvSpPr>
        <p:spPr>
          <a:xfrm>
            <a:off x="6247331" y="5246597"/>
            <a:ext cx="920314" cy="1047671"/>
          </a:xfrm>
          <a:prstGeom prst="rect">
            <a:avLst/>
          </a:prstGeom>
          <a:solidFill>
            <a:srgbClr val="FF5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Graphic 42" descr="Badge 3 with solid fill">
            <a:extLst>
              <a:ext uri="{FF2B5EF4-FFF2-40B4-BE49-F238E27FC236}">
                <a16:creationId xmlns:a16="http://schemas.microsoft.com/office/drawing/2014/main" id="{03195EFC-C554-0F73-C505-89514BF7EA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7299" y="5657224"/>
            <a:ext cx="540000" cy="540000"/>
          </a:xfrm>
          <a:prstGeom prst="rect">
            <a:avLst/>
          </a:prstGeom>
        </p:spPr>
      </p:pic>
      <p:pic>
        <p:nvPicPr>
          <p:cNvPr id="44" name="Graphic 43" descr="Badge 5 with solid fill">
            <a:extLst>
              <a:ext uri="{FF2B5EF4-FFF2-40B4-BE49-F238E27FC236}">
                <a16:creationId xmlns:a16="http://schemas.microsoft.com/office/drawing/2014/main" id="{1EE74D14-4DDD-88C6-7C05-A024BF309B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3089" y="5670119"/>
            <a:ext cx="540000" cy="540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FA693B-D0FA-3D75-CAA5-AB4639904A06}"/>
              </a:ext>
            </a:extLst>
          </p:cNvPr>
          <p:cNvSpPr txBox="1"/>
          <p:nvPr/>
        </p:nvSpPr>
        <p:spPr>
          <a:xfrm>
            <a:off x="6240116" y="5307532"/>
            <a:ext cx="92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1D8E41-A9B3-F34F-DA7E-5BB5F1B80CAF}"/>
              </a:ext>
            </a:extLst>
          </p:cNvPr>
          <p:cNvSpPr txBox="1"/>
          <p:nvPr/>
        </p:nvSpPr>
        <p:spPr>
          <a:xfrm>
            <a:off x="8456919" y="5318670"/>
            <a:ext cx="92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34F9A9-2D6F-F17B-AE1F-8246B6A69BFD}"/>
              </a:ext>
            </a:extLst>
          </p:cNvPr>
          <p:cNvSpPr txBox="1"/>
          <p:nvPr/>
        </p:nvSpPr>
        <p:spPr>
          <a:xfrm>
            <a:off x="332544" y="1447539"/>
            <a:ext cx="362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Alternative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implementation route of “No Partnership Scenario”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FF03D-98E3-AD15-34F8-A5C80E7F1428}"/>
              </a:ext>
            </a:extLst>
          </p:cNvPr>
          <p:cNvSpPr/>
          <p:nvPr/>
        </p:nvSpPr>
        <p:spPr>
          <a:xfrm>
            <a:off x="5325492" y="3122834"/>
            <a:ext cx="2287932" cy="3517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EOSC-A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200B6-6752-50D8-CEB5-F6E20289FC84}"/>
              </a:ext>
            </a:extLst>
          </p:cNvPr>
          <p:cNvSpPr txBox="1"/>
          <p:nvPr/>
        </p:nvSpPr>
        <p:spPr>
          <a:xfrm>
            <a:off x="3570220" y="2152771"/>
            <a:ext cx="604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Roboto" panose="02000000000000000000" pitchFamily="2" charset="0"/>
                <a:ea typeface="Roboto" panose="02000000000000000000" pitchFamily="2" charset="0"/>
              </a:rPr>
              <a:t>Entrusting the mangement of EU funds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95872-7835-6E46-09DA-B0276F117A9C}"/>
              </a:ext>
            </a:extLst>
          </p:cNvPr>
          <p:cNvSpPr/>
          <p:nvPr/>
        </p:nvSpPr>
        <p:spPr>
          <a:xfrm>
            <a:off x="5348222" y="3653076"/>
            <a:ext cx="2264485" cy="381950"/>
          </a:xfrm>
          <a:prstGeom prst="rect">
            <a:avLst/>
          </a:prstGeom>
          <a:solidFill>
            <a:srgbClr val="008691"/>
          </a:solidFill>
          <a:ln>
            <a:solidFill>
              <a:srgbClr val="0086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 WP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05D35-33A5-C05A-DBCD-6DA118809A2A}"/>
              </a:ext>
            </a:extLst>
          </p:cNvPr>
          <p:cNvSpPr txBox="1"/>
          <p:nvPr/>
        </p:nvSpPr>
        <p:spPr>
          <a:xfrm>
            <a:off x="7649552" y="2632076"/>
            <a:ext cx="164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>
                <a:latin typeface="Roboto" panose="02000000000000000000" pitchFamily="2" charset="0"/>
                <a:ea typeface="Roboto" panose="02000000000000000000" pitchFamily="2" charset="0"/>
              </a:rPr>
              <a:t>Pillar assessment needed</a:t>
            </a:r>
          </a:p>
        </p:txBody>
      </p:sp>
    </p:spTree>
    <p:extLst>
      <p:ext uri="{BB962C8B-B14F-4D97-AF65-F5344CB8AC3E}">
        <p14:creationId xmlns:p14="http://schemas.microsoft.com/office/powerpoint/2010/main" val="22543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FBEC-FE1B-582A-8934-07A91AEE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3DA348-C23C-ACD0-55E5-590D2B6B08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12967B-A14D-4F94-E118-8AADA575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35" y="1836599"/>
            <a:ext cx="4619856" cy="3538964"/>
          </a:xfrm>
        </p:spPr>
        <p:txBody>
          <a:bodyPr>
            <a:noAutofit/>
          </a:bodyPr>
          <a:lstStyle/>
          <a:p>
            <a:pPr algn="ctr"/>
            <a:r>
              <a:rPr lang="aa-ET" sz="15000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D4891B-A5BD-82D1-5B9F-21752AE011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24111-96D7-EDC3-1D76-495364B00AD4}"/>
              </a:ext>
            </a:extLst>
          </p:cNvPr>
          <p:cNvSpPr txBox="1"/>
          <p:nvPr/>
        </p:nvSpPr>
        <p:spPr>
          <a:xfrm>
            <a:off x="50801" y="6527800"/>
            <a:ext cx="562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Photo by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Leeloo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 The First on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aa-E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26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4589EA-1597-A8D7-075A-4019C8A52C0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BE" sz="4000" dirty="0"/>
          </a:p>
          <a:p>
            <a:pPr marL="0" indent="0" algn="ctr">
              <a:buNone/>
            </a:pPr>
            <a:r>
              <a:rPr lang="en-BE" sz="4000" dirty="0">
                <a:solidFill>
                  <a:srgbClr val="008691"/>
                </a:solidFill>
                <a:latin typeface="Quicksand" pitchFamily="2" charset="77"/>
              </a:rPr>
              <a:t>GA#12 / Paper D </a:t>
            </a:r>
          </a:p>
          <a:p>
            <a:pPr marL="0" indent="0" algn="ctr">
              <a:buNone/>
            </a:pPr>
            <a:r>
              <a:rPr lang="en-BE" sz="4000" dirty="0">
                <a:solidFill>
                  <a:srgbClr val="008691"/>
                </a:solidFill>
                <a:latin typeface="Quicksand" pitchFamily="2" charset="77"/>
              </a:rPr>
              <a:t>Election of 3 new Board Members</a:t>
            </a:r>
          </a:p>
          <a:p>
            <a:pPr marL="0" indent="0">
              <a:buNone/>
            </a:pPr>
            <a:endParaRPr lang="en-BE" sz="4000" dirty="0">
              <a:latin typeface="Quicksand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C686A-46D2-6DF3-5704-CCD84275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A8D11-EBA3-DA95-788E-85BDB238C2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1741" y="946216"/>
            <a:ext cx="9830176" cy="364765"/>
          </a:xfrm>
        </p:spPr>
        <p:txBody>
          <a:bodyPr/>
          <a:lstStyle/>
          <a:p>
            <a:endParaRPr lang="en-BE" sz="1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4D1136C-01C7-CDE6-831C-1FDB8B52DA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7751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0133-C773-1DAC-10B2-72EB2BE6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BD659-7EA9-A687-3942-CF5E894F3942}"/>
              </a:ext>
            </a:extLst>
          </p:cNvPr>
          <p:cNvSpPr/>
          <p:nvPr/>
        </p:nvSpPr>
        <p:spPr>
          <a:xfrm>
            <a:off x="5014449" y="4031230"/>
            <a:ext cx="7177551" cy="2826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966E814-C903-D7F1-8284-DDD9F51E2495}"/>
              </a:ext>
            </a:extLst>
          </p:cNvPr>
          <p:cNvSpPr/>
          <p:nvPr/>
        </p:nvSpPr>
        <p:spPr>
          <a:xfrm>
            <a:off x="10216517" y="1254266"/>
            <a:ext cx="1796154" cy="4406900"/>
          </a:xfrm>
          <a:prstGeom prst="rect">
            <a:avLst/>
          </a:prstGeom>
          <a:solidFill>
            <a:srgbClr val="06050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DCE0B-BB48-E9F2-7688-B5E2549A7D5E}"/>
              </a:ext>
            </a:extLst>
          </p:cNvPr>
          <p:cNvSpPr/>
          <p:nvPr/>
        </p:nvSpPr>
        <p:spPr>
          <a:xfrm>
            <a:off x="8242155" y="1254265"/>
            <a:ext cx="1839332" cy="4404485"/>
          </a:xfrm>
          <a:prstGeom prst="rect">
            <a:avLst/>
          </a:prstGeom>
          <a:solidFill>
            <a:srgbClr val="00869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0818A2-6621-09A7-556B-994DF36DDF57}"/>
              </a:ext>
            </a:extLst>
          </p:cNvPr>
          <p:cNvSpPr/>
          <p:nvPr/>
        </p:nvSpPr>
        <p:spPr>
          <a:xfrm>
            <a:off x="5120867" y="1266603"/>
            <a:ext cx="3011768" cy="4408580"/>
          </a:xfrm>
          <a:prstGeom prst="rect">
            <a:avLst/>
          </a:prstGeom>
          <a:solidFill>
            <a:srgbClr val="06050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2EE1E-9D88-803E-0194-6EEBCEDBCA38}"/>
              </a:ext>
            </a:extLst>
          </p:cNvPr>
          <p:cNvSpPr/>
          <p:nvPr/>
        </p:nvSpPr>
        <p:spPr>
          <a:xfrm>
            <a:off x="911290" y="1259932"/>
            <a:ext cx="4033380" cy="4402914"/>
          </a:xfrm>
          <a:prstGeom prst="rect">
            <a:avLst/>
          </a:prstGeom>
          <a:solidFill>
            <a:srgbClr val="00869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564B7-351E-8FBD-FE03-20BE5F690B70}"/>
              </a:ext>
            </a:extLst>
          </p:cNvPr>
          <p:cNvSpPr/>
          <p:nvPr/>
        </p:nvSpPr>
        <p:spPr>
          <a:xfrm>
            <a:off x="904568" y="5797840"/>
            <a:ext cx="11108102" cy="612789"/>
          </a:xfrm>
          <a:prstGeom prst="rect">
            <a:avLst/>
          </a:prstGeom>
          <a:solidFill>
            <a:srgbClr val="EB5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General Assembly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E96E6-A0D5-58A3-E58B-3CE68B6D6E69}"/>
              </a:ext>
            </a:extLst>
          </p:cNvPr>
          <p:cNvSpPr/>
          <p:nvPr/>
        </p:nvSpPr>
        <p:spPr>
          <a:xfrm>
            <a:off x="5243378" y="3510924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Sara Garavelli</a:t>
            </a:r>
            <a:endParaRPr kumimoji="0" lang="en-BE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868B8-641C-3475-2332-828FACB381B1}"/>
              </a:ext>
            </a:extLst>
          </p:cNvPr>
          <p:cNvSpPr/>
          <p:nvPr/>
        </p:nvSpPr>
        <p:spPr>
          <a:xfrm>
            <a:off x="5232400" y="2793886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Marialuisa Lavitrano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65FEA-57CD-F0DC-D009-E994C39CA656}"/>
              </a:ext>
            </a:extLst>
          </p:cNvPr>
          <p:cNvSpPr/>
          <p:nvPr/>
        </p:nvSpPr>
        <p:spPr>
          <a:xfrm>
            <a:off x="5243378" y="4912966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r>
              <a:rPr kumimoji="0" lang="en-B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kumimoji="0" lang="en-BE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AC3BD-1BE2-3500-2C11-B36C82EDE6AB}"/>
              </a:ext>
            </a:extLst>
          </p:cNvPr>
          <p:cNvSpPr/>
          <p:nvPr/>
        </p:nvSpPr>
        <p:spPr>
          <a:xfrm>
            <a:off x="5236704" y="4207234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Suzanne Dumouchel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7390A-5A94-DF98-6085-7F2162843441}"/>
              </a:ext>
            </a:extLst>
          </p:cNvPr>
          <p:cNvSpPr/>
          <p:nvPr/>
        </p:nvSpPr>
        <p:spPr>
          <a:xfrm>
            <a:off x="6618784" y="2784174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Roxanne Wyns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046477-37B4-82DE-DB90-C51DC848A8ED}"/>
              </a:ext>
            </a:extLst>
          </p:cNvPr>
          <p:cNvSpPr/>
          <p:nvPr/>
        </p:nvSpPr>
        <p:spPr>
          <a:xfrm>
            <a:off x="6639581" y="3510725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Licia Florio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DBDF1-12EE-4CA1-4024-BB6B176E2B11}"/>
              </a:ext>
            </a:extLst>
          </p:cNvPr>
          <p:cNvSpPr/>
          <p:nvPr/>
        </p:nvSpPr>
        <p:spPr>
          <a:xfrm>
            <a:off x="6639581" y="4917947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Kamran Naim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F79624-C66D-D340-D9FC-B20B0AF1AC7D}"/>
              </a:ext>
            </a:extLst>
          </p:cNvPr>
          <p:cNvSpPr/>
          <p:nvPr/>
        </p:nvSpPr>
        <p:spPr>
          <a:xfrm>
            <a:off x="6639581" y="4202383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Ignacio Blanquer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C1C3E8-477A-A445-5F47-DA19B615D829}"/>
              </a:ext>
            </a:extLst>
          </p:cNvPr>
          <p:cNvSpPr/>
          <p:nvPr/>
        </p:nvSpPr>
        <p:spPr>
          <a:xfrm>
            <a:off x="5250052" y="2042964"/>
            <a:ext cx="2624515" cy="570156"/>
          </a:xfrm>
          <a:prstGeom prst="rect">
            <a:avLst/>
          </a:prstGeom>
          <a:solidFill>
            <a:srgbClr val="0605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President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Klau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 </a:t>
            </a:r>
            <a:r>
              <a: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Tochtermann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E86481-36EC-784F-5302-1FF5A33A2C5F}"/>
              </a:ext>
            </a:extLst>
          </p:cNvPr>
          <p:cNvSpPr/>
          <p:nvPr/>
        </p:nvSpPr>
        <p:spPr>
          <a:xfrm>
            <a:off x="8519585" y="2785815"/>
            <a:ext cx="1234986" cy="57015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LDTR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72B248-B411-0DB0-C94F-F2588053E91C}"/>
              </a:ext>
            </a:extLst>
          </p:cNvPr>
          <p:cNvSpPr/>
          <p:nvPr/>
        </p:nvSpPr>
        <p:spPr>
          <a:xfrm>
            <a:off x="8540382" y="3509997"/>
            <a:ext cx="1234986" cy="57015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Interoperability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7189C9-BF74-6C47-0B7A-557FCC6E0761}"/>
              </a:ext>
            </a:extLst>
          </p:cNvPr>
          <p:cNvSpPr/>
          <p:nvPr/>
        </p:nvSpPr>
        <p:spPr>
          <a:xfrm>
            <a:off x="8540382" y="4203844"/>
            <a:ext cx="1234986" cy="57015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Health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08C54-785C-30FD-08B0-BB1F37D0ADE5}"/>
              </a:ext>
            </a:extLst>
          </p:cNvPr>
          <p:cNvSpPr/>
          <p:nvPr/>
        </p:nvSpPr>
        <p:spPr>
          <a:xfrm>
            <a:off x="8540382" y="4929735"/>
            <a:ext cx="1234986" cy="57015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FAIR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93913-5200-7E01-8C76-E12D283F08E5}"/>
              </a:ext>
            </a:extLst>
          </p:cNvPr>
          <p:cNvSpPr/>
          <p:nvPr/>
        </p:nvSpPr>
        <p:spPr>
          <a:xfrm>
            <a:off x="1156695" y="2036448"/>
            <a:ext cx="3616187" cy="57015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Secretary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Ute Gunsenheimer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5B4F5E-B512-2E7C-B439-BFB2E81AFFB2}"/>
              </a:ext>
            </a:extLst>
          </p:cNvPr>
          <p:cNvSpPr/>
          <p:nvPr/>
        </p:nvSpPr>
        <p:spPr>
          <a:xfrm>
            <a:off x="3106353" y="4736443"/>
            <a:ext cx="1658640" cy="756463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Task Forces Support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D3ED8-E18A-F192-B841-94665D91F8E8}"/>
              </a:ext>
            </a:extLst>
          </p:cNvPr>
          <p:cNvSpPr/>
          <p:nvPr/>
        </p:nvSpPr>
        <p:spPr>
          <a:xfrm>
            <a:off x="1139630" y="2801045"/>
            <a:ext cx="1670390" cy="750356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</a:t>
            </a: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chnology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72C7FF-C9DD-A40A-8F68-D88B2369F6FB}"/>
              </a:ext>
            </a:extLst>
          </p:cNvPr>
          <p:cNvSpPr/>
          <p:nvPr/>
        </p:nvSpPr>
        <p:spPr>
          <a:xfrm>
            <a:off x="1145505" y="4741268"/>
            <a:ext cx="1658640" cy="758632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Monitoring &amp; Reporting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6B43E-2289-C1C3-FD6D-3C7DCAD63D88}"/>
              </a:ext>
            </a:extLst>
          </p:cNvPr>
          <p:cNvSpPr txBox="1"/>
          <p:nvPr/>
        </p:nvSpPr>
        <p:spPr>
          <a:xfrm>
            <a:off x="8242154" y="1626400"/>
            <a:ext cx="183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</a:t>
            </a: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sk Forces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1DAD6-BF97-7F2A-6C92-2CF47272F0A6}"/>
              </a:ext>
            </a:extLst>
          </p:cNvPr>
          <p:cNvSpPr txBox="1"/>
          <p:nvPr/>
        </p:nvSpPr>
        <p:spPr>
          <a:xfrm>
            <a:off x="911289" y="1606736"/>
            <a:ext cx="403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srgbClr val="00869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Secretariat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2E93E-AE37-ACE6-87B8-C11C4CDD6766}"/>
              </a:ext>
            </a:extLst>
          </p:cNvPr>
          <p:cNvSpPr/>
          <p:nvPr/>
        </p:nvSpPr>
        <p:spPr>
          <a:xfrm>
            <a:off x="1139630" y="3755439"/>
            <a:ext cx="1670390" cy="750356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Communications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65D02-5586-C706-DA17-0B013ED1B471}"/>
              </a:ext>
            </a:extLst>
          </p:cNvPr>
          <p:cNvSpPr/>
          <p:nvPr/>
        </p:nvSpPr>
        <p:spPr>
          <a:xfrm>
            <a:off x="3121785" y="2793886"/>
            <a:ext cx="1658640" cy="758632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Finance &amp; Administration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844A8D-E4E9-5C2A-6903-AD9701F3DC41}"/>
              </a:ext>
            </a:extLst>
          </p:cNvPr>
          <p:cNvSpPr/>
          <p:nvPr/>
        </p:nvSpPr>
        <p:spPr>
          <a:xfrm>
            <a:off x="3115910" y="3766276"/>
            <a:ext cx="1670390" cy="735058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Engagement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429F81-22F8-563C-A227-8FDE5C3FAD3B}"/>
              </a:ext>
            </a:extLst>
          </p:cNvPr>
          <p:cNvSpPr/>
          <p:nvPr/>
        </p:nvSpPr>
        <p:spPr>
          <a:xfrm rot="16200000">
            <a:off x="-1995793" y="3640291"/>
            <a:ext cx="5154790" cy="385884"/>
          </a:xfrm>
          <a:prstGeom prst="rect">
            <a:avLst/>
          </a:prstGeom>
          <a:solidFill>
            <a:srgbClr val="EB5D8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Statutory Auditor (Geert Keunen, VRC)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D366FF-28F5-09C6-B6D8-5E332D0F9B79}"/>
              </a:ext>
            </a:extLst>
          </p:cNvPr>
          <p:cNvSpPr txBox="1"/>
          <p:nvPr/>
        </p:nvSpPr>
        <p:spPr>
          <a:xfrm>
            <a:off x="5084171" y="1623869"/>
            <a:ext cx="301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Board of Directors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2C0AED-B842-33EE-7776-C75B552BA87D}"/>
              </a:ext>
            </a:extLst>
          </p:cNvPr>
          <p:cNvSpPr/>
          <p:nvPr/>
        </p:nvSpPr>
        <p:spPr>
          <a:xfrm>
            <a:off x="10498965" y="2040677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Mandated Organisations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DB9615-D553-D8EC-D1E4-6B76213512BB}"/>
              </a:ext>
            </a:extLst>
          </p:cNvPr>
          <p:cNvSpPr/>
          <p:nvPr/>
        </p:nvSpPr>
        <p:spPr>
          <a:xfrm>
            <a:off x="10498965" y="2807790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9AD335-B737-8FF2-DF72-B9DE40B14D4B}"/>
              </a:ext>
            </a:extLst>
          </p:cNvPr>
          <p:cNvSpPr/>
          <p:nvPr/>
        </p:nvSpPr>
        <p:spPr>
          <a:xfrm>
            <a:off x="10498965" y="4227209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ESFRI RIs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FAA6E5-A4F2-7178-E966-17DE53137ECF}"/>
              </a:ext>
            </a:extLst>
          </p:cNvPr>
          <p:cNvSpPr/>
          <p:nvPr/>
        </p:nvSpPr>
        <p:spPr>
          <a:xfrm>
            <a:off x="10501343" y="4911290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</a:t>
            </a: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-Infras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B1B804-46BD-C22C-BD93-978A15E27A85}"/>
              </a:ext>
            </a:extLst>
          </p:cNvPr>
          <p:cNvSpPr txBox="1"/>
          <p:nvPr/>
        </p:nvSpPr>
        <p:spPr>
          <a:xfrm>
            <a:off x="10216516" y="1579078"/>
            <a:ext cx="179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0" i="0" u="none" strike="noStrike" kern="1200" cap="none" spc="0" normalizeH="0" baseline="0" noProof="0">
                <a:ln>
                  <a:noFill/>
                </a:ln>
                <a:solidFill>
                  <a:srgbClr val="06050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Fora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D26D63-A92E-C5CD-3EA0-29351CF50C9B}"/>
              </a:ext>
            </a:extLst>
          </p:cNvPr>
          <p:cNvSpPr/>
          <p:nvPr/>
        </p:nvSpPr>
        <p:spPr>
          <a:xfrm>
            <a:off x="10498965" y="3512509"/>
            <a:ext cx="1234986" cy="570155"/>
          </a:xfrm>
          <a:prstGeom prst="rect">
            <a:avLst/>
          </a:prstGeom>
          <a:solidFill>
            <a:srgbClr val="06050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RPO Networks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CFF9BBF3-F243-720F-DE58-A68C6018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738" y="235633"/>
            <a:ext cx="10359772" cy="603887"/>
          </a:xfrm>
        </p:spPr>
        <p:txBody>
          <a:bodyPr>
            <a:normAutofit/>
          </a:bodyPr>
          <a:lstStyle/>
          <a:p>
            <a:r>
              <a:rPr lang="en-US" dirty="0">
                <a:latin typeface="Quicksand" pitchFamily="2" charset="77"/>
              </a:rPr>
              <a:t>Organigram</a:t>
            </a:r>
            <a:endParaRPr lang="en-BE" dirty="0">
              <a:latin typeface="Quicksand" pitchFamily="2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E6D8A02-2215-EE61-3561-4179492A1CB6}"/>
              </a:ext>
            </a:extLst>
          </p:cNvPr>
          <p:cNvCxnSpPr>
            <a:cxnSpLocks/>
          </p:cNvCxnSpPr>
          <p:nvPr/>
        </p:nvCxnSpPr>
        <p:spPr>
          <a:xfrm flipH="1">
            <a:off x="3795253" y="1543659"/>
            <a:ext cx="1582990" cy="0"/>
          </a:xfrm>
          <a:prstGeom prst="straightConnector1">
            <a:avLst/>
          </a:prstGeom>
          <a:ln w="28575">
            <a:solidFill>
              <a:srgbClr val="0605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8351DA-D58A-F117-C6EB-81E4CA56F311}"/>
              </a:ext>
            </a:extLst>
          </p:cNvPr>
          <p:cNvCxnSpPr>
            <a:cxnSpLocks/>
          </p:cNvCxnSpPr>
          <p:nvPr/>
        </p:nvCxnSpPr>
        <p:spPr>
          <a:xfrm>
            <a:off x="7914967" y="4497771"/>
            <a:ext cx="545690" cy="0"/>
          </a:xfrm>
          <a:prstGeom prst="straightConnector1">
            <a:avLst/>
          </a:prstGeom>
          <a:ln w="22225">
            <a:solidFill>
              <a:srgbClr val="060507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3778BB-E613-609F-A741-F16CBBFB85C2}"/>
              </a:ext>
            </a:extLst>
          </p:cNvPr>
          <p:cNvCxnSpPr>
            <a:cxnSpLocks/>
          </p:cNvCxnSpPr>
          <p:nvPr/>
        </p:nvCxnSpPr>
        <p:spPr>
          <a:xfrm>
            <a:off x="7919883" y="5210610"/>
            <a:ext cx="545690" cy="0"/>
          </a:xfrm>
          <a:prstGeom prst="straightConnector1">
            <a:avLst/>
          </a:prstGeom>
          <a:ln w="22225">
            <a:solidFill>
              <a:srgbClr val="060507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AE56C16-4002-A5D5-DF46-76689904530E}"/>
              </a:ext>
            </a:extLst>
          </p:cNvPr>
          <p:cNvCxnSpPr>
            <a:cxnSpLocks/>
          </p:cNvCxnSpPr>
          <p:nvPr/>
        </p:nvCxnSpPr>
        <p:spPr>
          <a:xfrm>
            <a:off x="7894170" y="3100768"/>
            <a:ext cx="545690" cy="0"/>
          </a:xfrm>
          <a:prstGeom prst="straightConnector1">
            <a:avLst/>
          </a:prstGeom>
          <a:ln w="22225">
            <a:solidFill>
              <a:srgbClr val="060507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8AA1CD7-4D55-6E5D-9E6D-526286EC551E}"/>
              </a:ext>
            </a:extLst>
          </p:cNvPr>
          <p:cNvCxnSpPr>
            <a:cxnSpLocks/>
          </p:cNvCxnSpPr>
          <p:nvPr/>
        </p:nvCxnSpPr>
        <p:spPr>
          <a:xfrm flipH="1">
            <a:off x="7905135" y="1538743"/>
            <a:ext cx="545686" cy="0"/>
          </a:xfrm>
          <a:prstGeom prst="straightConnector1">
            <a:avLst/>
          </a:prstGeom>
          <a:ln w="28575">
            <a:solidFill>
              <a:srgbClr val="06050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phic 67" descr="Board Of Directors outline">
            <a:extLst>
              <a:ext uri="{FF2B5EF4-FFF2-40B4-BE49-F238E27FC236}">
                <a16:creationId xmlns:a16="http://schemas.microsoft.com/office/drawing/2014/main" id="{A8DA8905-D284-5BEE-69C0-03D279C8E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219" y="1290480"/>
            <a:ext cx="360000" cy="360000"/>
          </a:xfrm>
          <a:prstGeom prst="rect">
            <a:avLst/>
          </a:prstGeom>
        </p:spPr>
      </p:pic>
      <p:pic>
        <p:nvPicPr>
          <p:cNvPr id="70" name="Graphic 69" descr="Head with gears outline">
            <a:extLst>
              <a:ext uri="{FF2B5EF4-FFF2-40B4-BE49-F238E27FC236}">
                <a16:creationId xmlns:a16="http://schemas.microsoft.com/office/drawing/2014/main" id="{C9F36593-0001-6576-3DE8-8F4423DAD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1601" y="1300312"/>
            <a:ext cx="360000" cy="360000"/>
          </a:xfrm>
          <a:prstGeom prst="rect">
            <a:avLst/>
          </a:prstGeom>
        </p:spPr>
      </p:pic>
      <p:pic>
        <p:nvPicPr>
          <p:cNvPr id="72" name="Graphic 71" descr="Clipboard Badge outline">
            <a:extLst>
              <a:ext uri="{FF2B5EF4-FFF2-40B4-BE49-F238E27FC236}">
                <a16:creationId xmlns:a16="http://schemas.microsoft.com/office/drawing/2014/main" id="{722F27C6-3CFC-549D-3E0A-05D9654DC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207" y="1349473"/>
            <a:ext cx="360000" cy="360000"/>
          </a:xfrm>
          <a:prstGeom prst="rect">
            <a:avLst/>
          </a:prstGeom>
        </p:spPr>
      </p:pic>
      <p:pic>
        <p:nvPicPr>
          <p:cNvPr id="74" name="Graphic 73" descr="Bank outline">
            <a:extLst>
              <a:ext uri="{FF2B5EF4-FFF2-40B4-BE49-F238E27FC236}">
                <a16:creationId xmlns:a16="http://schemas.microsoft.com/office/drawing/2014/main" id="{A3BD1A93-3EB5-C42F-FAD3-252CB3B94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7272" y="1300312"/>
            <a:ext cx="360000" cy="360000"/>
          </a:xfrm>
          <a:prstGeom prst="rect">
            <a:avLst/>
          </a:prstGeom>
        </p:spPr>
      </p:pic>
      <p:pic>
        <p:nvPicPr>
          <p:cNvPr id="76" name="Graphic 75" descr="Chat outline">
            <a:extLst>
              <a:ext uri="{FF2B5EF4-FFF2-40B4-BE49-F238E27FC236}">
                <a16:creationId xmlns:a16="http://schemas.microsoft.com/office/drawing/2014/main" id="{D83197AD-51A6-7D49-0D0D-27A9D49CA1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48220" y="1319976"/>
            <a:ext cx="360000" cy="360000"/>
          </a:xfrm>
          <a:prstGeom prst="rect">
            <a:avLst/>
          </a:prstGeom>
        </p:spPr>
      </p:pic>
      <p:pic>
        <p:nvPicPr>
          <p:cNvPr id="82" name="Graphic 81" descr="Group of people with solid fill">
            <a:extLst>
              <a:ext uri="{FF2B5EF4-FFF2-40B4-BE49-F238E27FC236}">
                <a16:creationId xmlns:a16="http://schemas.microsoft.com/office/drawing/2014/main" id="{4E7C6DE9-E7B1-3100-82C9-EA675235CA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89871" y="5911642"/>
            <a:ext cx="360000" cy="360000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679ACD7-DA6C-1193-4D11-4B8CE7EEF716}"/>
              </a:ext>
            </a:extLst>
          </p:cNvPr>
          <p:cNvCxnSpPr>
            <a:cxnSpLocks/>
          </p:cNvCxnSpPr>
          <p:nvPr/>
        </p:nvCxnSpPr>
        <p:spPr>
          <a:xfrm flipV="1">
            <a:off x="6563029" y="5486400"/>
            <a:ext cx="0" cy="457193"/>
          </a:xfrm>
          <a:prstGeom prst="straightConnector1">
            <a:avLst/>
          </a:prstGeom>
          <a:ln w="28575">
            <a:solidFill>
              <a:srgbClr val="0605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F587D5-5F28-8D42-CC9F-DEC9B0776997}"/>
              </a:ext>
            </a:extLst>
          </p:cNvPr>
          <p:cNvCxnSpPr>
            <a:cxnSpLocks/>
          </p:cNvCxnSpPr>
          <p:nvPr/>
        </p:nvCxnSpPr>
        <p:spPr>
          <a:xfrm>
            <a:off x="7921895" y="3825826"/>
            <a:ext cx="545690" cy="0"/>
          </a:xfrm>
          <a:prstGeom prst="straightConnector1">
            <a:avLst/>
          </a:prstGeom>
          <a:ln w="22225">
            <a:solidFill>
              <a:srgbClr val="060507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4121C08-B577-D4FB-867D-4EFC417849E8}"/>
              </a:ext>
            </a:extLst>
          </p:cNvPr>
          <p:cNvSpPr/>
          <p:nvPr/>
        </p:nvSpPr>
        <p:spPr>
          <a:xfrm>
            <a:off x="5218352" y="4822072"/>
            <a:ext cx="1240267" cy="745448"/>
          </a:xfrm>
          <a:prstGeom prst="ellipse">
            <a:avLst/>
          </a:prstGeom>
          <a:noFill/>
          <a:ln w="57150">
            <a:solidFill>
              <a:srgbClr val="FF5B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B73915-1DA8-DF01-5125-D6BC758571E1}"/>
              </a:ext>
            </a:extLst>
          </p:cNvPr>
          <p:cNvSpPr/>
          <p:nvPr/>
        </p:nvSpPr>
        <p:spPr>
          <a:xfrm>
            <a:off x="6674162" y="4125047"/>
            <a:ext cx="1240267" cy="745448"/>
          </a:xfrm>
          <a:prstGeom prst="ellipse">
            <a:avLst/>
          </a:prstGeom>
          <a:noFill/>
          <a:ln w="57150">
            <a:solidFill>
              <a:srgbClr val="FF5B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F25959-5978-1743-4031-00C65D650C73}"/>
              </a:ext>
            </a:extLst>
          </p:cNvPr>
          <p:cNvSpPr/>
          <p:nvPr/>
        </p:nvSpPr>
        <p:spPr>
          <a:xfrm>
            <a:off x="6674699" y="3388598"/>
            <a:ext cx="1240267" cy="745448"/>
          </a:xfrm>
          <a:prstGeom prst="ellipse">
            <a:avLst/>
          </a:prstGeom>
          <a:noFill/>
          <a:ln w="57150">
            <a:solidFill>
              <a:srgbClr val="FF5B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540C0F-7D26-B790-3AFD-553786179C84}"/>
              </a:ext>
            </a:extLst>
          </p:cNvPr>
          <p:cNvSpPr txBox="1"/>
          <p:nvPr/>
        </p:nvSpPr>
        <p:spPr>
          <a:xfrm rot="16200000">
            <a:off x="4384613" y="4962049"/>
            <a:ext cx="13660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700" b="1" i="0" u="none" strike="noStrike" kern="1200" cap="none" spc="0" normalizeH="0" baseline="0" noProof="0" dirty="0">
                <a:ln>
                  <a:noFill/>
                </a:ln>
                <a:solidFill>
                  <a:srgbClr val="FF5B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1-year term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0DDCF-D299-19B2-0F34-BFF7F219761A}"/>
              </a:ext>
            </a:extLst>
          </p:cNvPr>
          <p:cNvSpPr txBox="1"/>
          <p:nvPr/>
        </p:nvSpPr>
        <p:spPr>
          <a:xfrm rot="16200000">
            <a:off x="5686000" y="3857095"/>
            <a:ext cx="1723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700" b="1" i="0" u="none" strike="noStrike" kern="1200" cap="none" spc="0" normalizeH="0" baseline="0" noProof="0" dirty="0">
                <a:ln>
                  <a:noFill/>
                </a:ln>
                <a:solidFill>
                  <a:srgbClr val="FF5B7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3-years terms</a:t>
            </a:r>
          </a:p>
        </p:txBody>
      </p:sp>
    </p:spTree>
    <p:extLst>
      <p:ext uri="{BB962C8B-B14F-4D97-AF65-F5344CB8AC3E}">
        <p14:creationId xmlns:p14="http://schemas.microsoft.com/office/powerpoint/2010/main" val="25888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81F84-4AD9-6F2A-5D12-88446C179D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721737" y="1757671"/>
            <a:ext cx="9830179" cy="4896517"/>
          </a:xfrm>
        </p:spPr>
        <p:txBody>
          <a:bodyPr/>
          <a:lstStyle/>
          <a:p>
            <a:pPr lvl="0"/>
            <a:r>
              <a:rPr lang="en-GB" sz="1800" dirty="0"/>
              <a:t>Evolving the EOSC Federation;</a:t>
            </a:r>
            <a:endParaRPr lang="en-BE" sz="1800" dirty="0"/>
          </a:p>
          <a:p>
            <a:pPr lvl="0"/>
            <a:r>
              <a:rPr lang="en-GB" sz="1800" dirty="0"/>
              <a:t>Shaping the role of EOSC-A and the larger EOSC community in the Federation’s. operations and governance;</a:t>
            </a:r>
            <a:endParaRPr lang="en-BE" sz="1800" dirty="0"/>
          </a:p>
          <a:p>
            <a:pPr lvl="0"/>
            <a:r>
              <a:rPr lang="en-GB" sz="1800" dirty="0"/>
              <a:t>Engaging with stakeholders in relevant constituencies;</a:t>
            </a:r>
            <a:endParaRPr lang="en-BE" sz="1800" dirty="0"/>
          </a:p>
          <a:p>
            <a:pPr lvl="0"/>
            <a:r>
              <a:rPr lang="en-GB" sz="1800" dirty="0"/>
              <a:t>Negotiating the future governance and funding model of EOSC in the context of the Tripartite Collaboration;</a:t>
            </a:r>
            <a:endParaRPr lang="en-BE" sz="1800" dirty="0"/>
          </a:p>
          <a:p>
            <a:pPr lvl="0"/>
            <a:r>
              <a:rPr lang="en-GB" sz="1800" dirty="0"/>
              <a:t>Properly anchoring EOSC in the European Union’s 10th Framework Programme;</a:t>
            </a:r>
            <a:endParaRPr lang="en-BE" sz="1800" dirty="0"/>
          </a:p>
          <a:p>
            <a:pPr lvl="0"/>
            <a:r>
              <a:rPr lang="en-GB" sz="1800" dirty="0"/>
              <a:t>Delivering SRIA 2.0 on behalf of the EOSC Partnership;</a:t>
            </a:r>
            <a:endParaRPr lang="en-BE" sz="1800" dirty="0"/>
          </a:p>
          <a:p>
            <a:pPr lvl="0"/>
            <a:r>
              <a:rPr lang="en-GB" sz="1800" dirty="0"/>
              <a:t>Guiding the EOSC-A Task Forces towards delivery of their Terms of Reference;</a:t>
            </a:r>
            <a:endParaRPr lang="en-BE" sz="1800" dirty="0"/>
          </a:p>
          <a:p>
            <a:pPr lvl="0"/>
            <a:r>
              <a:rPr lang="en-GB" sz="1800" dirty="0"/>
              <a:t>Supervising the implementation of EU projects (two or more);</a:t>
            </a:r>
            <a:endParaRPr lang="en-BE" sz="1800" dirty="0"/>
          </a:p>
          <a:p>
            <a:pPr lvl="0"/>
            <a:r>
              <a:rPr lang="en-GB" sz="1800" dirty="0"/>
              <a:t>Stimulating the growing collaboration among the Horizon Europe INFRAEOSC projects;</a:t>
            </a:r>
            <a:endParaRPr lang="en-BE" sz="1800" dirty="0"/>
          </a:p>
          <a:p>
            <a:pPr lvl="0"/>
            <a:r>
              <a:rPr lang="en-GB" sz="1800" dirty="0"/>
              <a:t>Advocacy on behalf of the Association and the EOSC Partnership.</a:t>
            </a:r>
            <a:endParaRPr lang="en-BE" sz="1800" dirty="0"/>
          </a:p>
          <a:p>
            <a:endParaRPr lang="en-BE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583C3F5-517B-C1E9-3EE2-DE99CFC0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GA#12 / Call for Candidates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08E2823-26FF-E940-E778-F90B3A959F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sz="1900" dirty="0">
                <a:solidFill>
                  <a:srgbClr val="04020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36746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E8C00-B269-6BD4-1389-44FE10C2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52DFD1A-3A15-D17C-A954-5A4EDD096D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D916CF-0AC4-221D-1146-6094F35B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835" y="1836599"/>
            <a:ext cx="4619856" cy="3538964"/>
          </a:xfrm>
        </p:spPr>
        <p:txBody>
          <a:bodyPr>
            <a:noAutofit/>
          </a:bodyPr>
          <a:lstStyle/>
          <a:p>
            <a:pPr algn="ctr"/>
            <a:r>
              <a:rPr lang="aa-ET" sz="15000"/>
              <a:t>Q&amp;A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8612DD-36E4-6F5B-D97A-72C001746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3A810-40E6-FA81-75B8-A4BEBC2C7509}"/>
              </a:ext>
            </a:extLst>
          </p:cNvPr>
          <p:cNvSpPr txBox="1"/>
          <p:nvPr/>
        </p:nvSpPr>
        <p:spPr>
          <a:xfrm>
            <a:off x="50801" y="6527800"/>
            <a:ext cx="5626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Photo by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Leeloo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</a:rPr>
              <a:t> The First on 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aa-ET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13105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lour palette new PPT">
  <a:themeElements>
    <a:clrScheme name="Custom 7">
      <a:dk1>
        <a:sysClr val="windowText" lastClr="000000"/>
      </a:dk1>
      <a:lt1>
        <a:sysClr val="window" lastClr="FFFFFF"/>
      </a:lt1>
      <a:dk2>
        <a:srgbClr val="003399"/>
      </a:dk2>
      <a:lt2>
        <a:srgbClr val="FFD34E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3.xml><?xml version="1.0" encoding="utf-8"?>
<a:theme xmlns:a="http://schemas.openxmlformats.org/drawingml/2006/main" name="1_colour palette new PPT">
  <a:themeElements>
    <a:clrScheme name="Custom 7">
      <a:dk1>
        <a:sysClr val="windowText" lastClr="000000"/>
      </a:dk1>
      <a:lt1>
        <a:sysClr val="window" lastClr="FFFFFF"/>
      </a:lt1>
      <a:dk2>
        <a:srgbClr val="003399"/>
      </a:dk2>
      <a:lt2>
        <a:srgbClr val="FFD34E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4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869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500" b="0" i="0" dirty="0" err="1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OSC template 2025" id="{928E3A1D-CD32-B84A-B552-BBBE793C7DB5}" vid="{B88D889E-2D60-6C4F-820D-EE39FF2837DD}"/>
    </a:ext>
  </a:extLst>
</a:theme>
</file>

<file path=ppt/theme/theme5.xml><?xml version="1.0" encoding="utf-8"?>
<a:theme xmlns:a="http://schemas.openxmlformats.org/drawingml/2006/main" name="2_colour palette new PPT">
  <a:themeElements>
    <a:clrScheme name="Custom 7">
      <a:dk1>
        <a:sysClr val="windowText" lastClr="000000"/>
      </a:dk1>
      <a:lt1>
        <a:sysClr val="window" lastClr="FFFFFF"/>
      </a:lt1>
      <a:dk2>
        <a:srgbClr val="003399"/>
      </a:dk2>
      <a:lt2>
        <a:srgbClr val="FFD34E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91C56FE-5A9B-C24A-AFFA-133FB1C68414}" vid="{5FCD33CA-DC53-7B43-958E-3CD65528C4D3}"/>
    </a:ext>
  </a:extLst>
</a:theme>
</file>

<file path=ppt/theme/theme7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91C56FE-5A9B-C24A-AFFA-133FB1C68414}" vid="{5FCD33CA-DC53-7B43-958E-3CD65528C4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anentlink xmlns="496d62f4-75b2-40d8-99f4-e416e0428c04" xsi:nil="true"/>
    <_dlc_DocId xmlns="f0f4a6ae-13a5-4397-80f3-aea8e9f411f0">EOSC-167323429-130698</_dlc_DocId>
    <lcf76f155ced4ddcb4097134ff3c332f xmlns="496d62f4-75b2-40d8-99f4-e416e0428c04">
      <Terms xmlns="http://schemas.microsoft.com/office/infopath/2007/PartnerControls"/>
    </lcf76f155ced4ddcb4097134ff3c332f>
    <TaxCatchAll xmlns="f0f4a6ae-13a5-4397-80f3-aea8e9f411f0" xsi:nil="true"/>
    <_dlc_DocIdUrl xmlns="f0f4a6ae-13a5-4397-80f3-aea8e9f411f0">
      <Url>https://europeanopensciencecloud.sharepoint.com/sites/Data/_layouts/15/DocIdRedir.aspx?ID=EOSC-167323429-130698</Url>
      <Description>EOSC-167323429-130698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A2657F33C78458957214F412992C5" ma:contentTypeVersion="17" ma:contentTypeDescription="Create a new document." ma:contentTypeScope="" ma:versionID="21f97ec2876f644f50c94355a9f75a55">
  <xsd:schema xmlns:xsd="http://www.w3.org/2001/XMLSchema" xmlns:xs="http://www.w3.org/2001/XMLSchema" xmlns:p="http://schemas.microsoft.com/office/2006/metadata/properties" xmlns:ns2="496d62f4-75b2-40d8-99f4-e416e0428c04" xmlns:ns3="f0f4a6ae-13a5-4397-80f3-aea8e9f411f0" targetNamespace="http://schemas.microsoft.com/office/2006/metadata/properties" ma:root="true" ma:fieldsID="a0285a22e17ba679390834d4bf737675" ns2:_="" ns3:_="">
    <xsd:import namespace="496d62f4-75b2-40d8-99f4-e416e0428c04"/>
    <xsd:import namespace="f0f4a6ae-13a5-4397-80f3-aea8e9f411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Permanent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d62f4-75b2-40d8-99f4-e416e0428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da2a577-abbe-4683-8229-b3bb4b57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Permanentlink" ma:index="26" nillable="true" ma:displayName="Permanent link" ma:format="Dropdown" ma:internalName="Permanentlink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a6ae-13a5-4397-80f3-aea8e9f411f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9d882f0-47c2-44ed-bbac-0735b4e91be2}" ma:internalName="TaxCatchAll" ma:showField="CatchAllData" ma:web="f0f4a6ae-13a5-4397-80f3-aea8e9f411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67305-211D-4CC5-8B81-B07CA2BF400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B67B8B-4783-4931-99DF-3FD8DD97ADA6}">
  <ds:schemaRefs>
    <ds:schemaRef ds:uri="http://schemas.microsoft.com/office/2006/metadata/properties"/>
    <ds:schemaRef ds:uri="http://www.w3.org/XML/1998/namespace"/>
    <ds:schemaRef ds:uri="f0f4a6ae-13a5-4397-80f3-aea8e9f411f0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96d62f4-75b2-40d8-99f4-e416e0428c04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C839D-9F57-4240-B79C-4D49110117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10ADAB-CC13-46EE-A08A-69DE81DBB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d62f4-75b2-40d8-99f4-e416e0428c04"/>
    <ds:schemaRef ds:uri="f0f4a6ae-13a5-4397-80f3-aea8e9f411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2349</Words>
  <Application>Microsoft Macintosh PowerPoint</Application>
  <PresentationFormat>Widescreen</PresentationFormat>
  <Paragraphs>446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43</vt:i4>
      </vt:variant>
    </vt:vector>
  </HeadingPairs>
  <TitlesOfParts>
    <vt:vector size="64" baseType="lpstr">
      <vt:lpstr>Aptos</vt:lpstr>
      <vt:lpstr>Arial</vt:lpstr>
      <vt:lpstr>Calibri</vt:lpstr>
      <vt:lpstr>Courier New</vt:lpstr>
      <vt:lpstr>EC Square Sans Pro</vt:lpstr>
      <vt:lpstr>Quicksand</vt:lpstr>
      <vt:lpstr>Quicksand Light</vt:lpstr>
      <vt:lpstr>Quicksand Medium</vt:lpstr>
      <vt:lpstr>Roboto</vt:lpstr>
      <vt:lpstr>Roboto Light</vt:lpstr>
      <vt:lpstr>SF Arborcrest Light</vt:lpstr>
      <vt:lpstr>Wingdings</vt:lpstr>
      <vt:lpstr>1_Kantoorthema</vt:lpstr>
      <vt:lpstr>colour palette new PPT</vt:lpstr>
      <vt:lpstr>1_colour palette new PPT</vt:lpstr>
      <vt:lpstr>2_Kantoorthema</vt:lpstr>
      <vt:lpstr>2_colour palette new PPT</vt:lpstr>
      <vt:lpstr>Kantoorthema</vt:lpstr>
      <vt:lpstr>3_Kantoorthema</vt:lpstr>
      <vt:lpstr>6_Kantoorthema</vt:lpstr>
      <vt:lpstr>4_Kantoorthema</vt:lpstr>
      <vt:lpstr>Meeting with  Mandated Organisations</vt:lpstr>
      <vt:lpstr>Today’s Topic</vt:lpstr>
      <vt:lpstr>GA#12, 10 December 2025 </vt:lpstr>
      <vt:lpstr>GA#12, Agenda Items / Paperwork</vt:lpstr>
      <vt:lpstr>PowerPoint Presentation</vt:lpstr>
      <vt:lpstr>PowerPoint Presentation</vt:lpstr>
      <vt:lpstr>Organigram</vt:lpstr>
      <vt:lpstr>GA#12 / Call for Candidates</vt:lpstr>
      <vt:lpstr>Q&amp;A</vt:lpstr>
      <vt:lpstr>PowerPoint Presentation</vt:lpstr>
      <vt:lpstr>EC slides shared with MOs on  25 September 2025</vt:lpstr>
      <vt:lpstr>PowerPoint Presentation</vt:lpstr>
      <vt:lpstr>PowerPoint Presentation</vt:lpstr>
      <vt:lpstr>PowerPoint Presentation</vt:lpstr>
      <vt:lpstr>PowerPoint Presentation</vt:lpstr>
      <vt:lpstr>Walk through to the approach of Paper E </vt:lpstr>
      <vt:lpstr>GA#12 / “Neutral Paper” explaining possible implementation routes of FP 10 for addressing EOSC post-2027  </vt:lpstr>
      <vt:lpstr>PowerPoint Presentation</vt:lpstr>
      <vt:lpstr>PowerPoint Presentation</vt:lpstr>
      <vt:lpstr>Horizon Europe co-programmed EOSC Partnership</vt:lpstr>
      <vt:lpstr>SRIA and MAR</vt:lpstr>
      <vt:lpstr>Memorandum of Understanding (2021-2030)</vt:lpstr>
      <vt:lpstr>Horizon Europe co-programmed EOSC Partnership</vt:lpstr>
      <vt:lpstr>Q&amp;A</vt:lpstr>
      <vt:lpstr>5 Tasks  to be addressed in the future</vt:lpstr>
      <vt:lpstr>Sustaining EOSC in practice</vt:lpstr>
      <vt:lpstr>Boundary conditions (result of May 2025 GA)</vt:lpstr>
      <vt:lpstr>Plotting the 5 Tasks on the  FP10 Proposal for a  Work Programme based Partnership</vt:lpstr>
      <vt:lpstr>PowerPoint Presentation</vt:lpstr>
      <vt:lpstr>PowerPoint Presentation</vt:lpstr>
      <vt:lpstr>Possible Financial Instruments</vt:lpstr>
      <vt:lpstr>Framework Partnership Agreement</vt:lpstr>
      <vt:lpstr>Q&amp;A</vt:lpstr>
      <vt:lpstr>Plotting the 5 Tasks on the  FP10 Proposal for a Joint Undertaking  (= Institutionalised Partnership, Art. 187 TFEU)</vt:lpstr>
      <vt:lpstr>PowerPoint Presentation</vt:lpstr>
      <vt:lpstr>Q&amp;A</vt:lpstr>
      <vt:lpstr>Plotting the 5 Tasks on the  “No Partnership” Scenario</vt:lpstr>
      <vt:lpstr>PowerPoint Presentation</vt:lpstr>
      <vt:lpstr>Reminder: Co-programmed Partnership</vt:lpstr>
      <vt:lpstr>No Partnership Scenario</vt:lpstr>
      <vt:lpstr>Possible Financial Instruments</vt:lpstr>
      <vt:lpstr>Private legal entity with a public service mission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 Gunsenheimer</dc:creator>
  <cp:lastModifiedBy>Ute Gunsenheimer</cp:lastModifiedBy>
  <cp:revision>4</cp:revision>
  <dcterms:created xsi:type="dcterms:W3CDTF">2025-10-11T05:20:29Z</dcterms:created>
  <dcterms:modified xsi:type="dcterms:W3CDTF">2025-10-30T12:17:21Z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0x01010011BA2657F33C78458957214F412992C5</vt:lpwstr>
  </property>
  <property fmtid="{D5CDD505-2E9C-101B-9397-08002B2CF9AE}" pid="3" name="MediaServiceImageTags">
    <vt:lpwstr/>
  </property>
  <property fmtid="{D5CDD505-2E9C-101B-9397-08002B2CF9AE}" pid="4" name="_dlc_DocIdItemGuid">
    <vt:lpwstr>fd913386-3a0d-4bf2-b859-e43854fa7aec</vt:lpwstr>
  </property>
</Properties>
</file>