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9" r:id="rId5"/>
  </p:sldMasterIdLst>
  <p:notesMasterIdLst>
    <p:notesMasterId r:id="rId19"/>
  </p:notesMasterIdLst>
  <p:handoutMasterIdLst>
    <p:handoutMasterId r:id="rId20"/>
  </p:handoutMasterIdLst>
  <p:sldIdLst>
    <p:sldId id="256" r:id="rId6"/>
    <p:sldId id="265" r:id="rId7"/>
    <p:sldId id="266" r:id="rId8"/>
    <p:sldId id="267" r:id="rId9"/>
    <p:sldId id="268" r:id="rId10"/>
    <p:sldId id="269" r:id="rId11"/>
    <p:sldId id="273" r:id="rId12"/>
    <p:sldId id="270" r:id="rId13"/>
    <p:sldId id="271" r:id="rId14"/>
    <p:sldId id="272" r:id="rId15"/>
    <p:sldId id="274" r:id="rId16"/>
    <p:sldId id="275" r:id="rId17"/>
    <p:sldId id="264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2B32"/>
    <a:srgbClr val="EC7F3F"/>
    <a:srgbClr val="1D76BB"/>
    <a:srgbClr val="7C5AA4"/>
    <a:srgbClr val="509487"/>
    <a:srgbClr val="A32C26"/>
    <a:srgbClr val="D775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6" autoAdjust="0"/>
    <p:restoredTop sz="96586" autoAdjust="0"/>
  </p:normalViewPr>
  <p:slideViewPr>
    <p:cSldViewPr snapToGrid="0">
      <p:cViewPr varScale="1">
        <p:scale>
          <a:sx n="128" d="100"/>
          <a:sy n="128" d="100"/>
        </p:scale>
        <p:origin x="154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78296A7-A880-46C7-AB3B-6A442F857F0C}" type="datetimeFigureOut">
              <a:rPr lang="en-CA" smtClean="0"/>
              <a:t>2019-10-11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A86C622-BCD4-43B7-BDF9-3D011579468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6968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B7602BF-05F2-4C93-99A9-8B040F0DFA17}" type="datetimeFigureOut">
              <a:rPr lang="en-CA" smtClean="0"/>
              <a:t>2019-10-11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72F3CFE-D6E6-458E-9FAB-852F1E9D1BA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8055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63" y="1893999"/>
            <a:ext cx="8551334" cy="1017643"/>
          </a:xfrm>
          <a:noFill/>
        </p:spPr>
        <p:txBody>
          <a:bodyPr anchor="ctr">
            <a:normAutofit/>
          </a:bodyPr>
          <a:lstStyle>
            <a:lvl1pPr algn="l">
              <a:defRPr sz="4400" b="1">
                <a:solidFill>
                  <a:srgbClr val="C00000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263" y="2924882"/>
            <a:ext cx="8551334" cy="708711"/>
          </a:xfrm>
        </p:spPr>
        <p:txBody>
          <a:bodyPr>
            <a:normAutofit/>
          </a:bodyPr>
          <a:lstStyle>
            <a:lvl1pPr marL="0" indent="0" algn="l">
              <a:buNone/>
              <a:defRPr sz="2400" b="0">
                <a:latin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354" y="63523"/>
            <a:ext cx="3851646" cy="1238429"/>
          </a:xfrm>
          <a:prstGeom prst="rect">
            <a:avLst/>
          </a:prstGeom>
        </p:spPr>
      </p:pic>
      <p:sp>
        <p:nvSpPr>
          <p:cNvPr id="28" name="Rectangle 27"/>
          <p:cNvSpPr/>
          <p:nvPr userDrawn="1"/>
        </p:nvSpPr>
        <p:spPr>
          <a:xfrm>
            <a:off x="0" y="-42333"/>
            <a:ext cx="9144000" cy="6352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Rectangle 28"/>
          <p:cNvSpPr/>
          <p:nvPr userDrawn="1"/>
        </p:nvSpPr>
        <p:spPr>
          <a:xfrm>
            <a:off x="0" y="6794477"/>
            <a:ext cx="9144000" cy="6352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49252"/>
            <a:ext cx="9144000" cy="2265888"/>
          </a:xfrm>
          <a:prstGeom prst="rect">
            <a:avLst/>
          </a:prstGeom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5990167" y="6352248"/>
            <a:ext cx="30861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5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CA" sz="18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canarie.ca</a:t>
            </a:r>
            <a:r>
              <a:rPr lang="en-CA" sz="1800" dirty="0">
                <a:solidFill>
                  <a:srgbClr val="C00000"/>
                </a:solidFill>
                <a:latin typeface="Gill Sans MT" panose="020B0502020104020203" pitchFamily="34" charset="0"/>
              </a:rPr>
              <a:t> </a:t>
            </a:r>
            <a:r>
              <a:rPr lang="en-CA" sz="1800" b="1" dirty="0">
                <a:solidFill>
                  <a:srgbClr val="C00000"/>
                </a:solidFill>
                <a:latin typeface="Gill Sans MT" panose="020B0502020104020203" pitchFamily="34" charset="0"/>
              </a:rPr>
              <a:t>|</a:t>
            </a:r>
            <a:r>
              <a:rPr lang="en-CA" sz="1800" dirty="0">
                <a:solidFill>
                  <a:srgbClr val="C00000"/>
                </a:solidFill>
                <a:latin typeface="Gill Sans MT" panose="020B0502020104020203" pitchFamily="34" charset="0"/>
              </a:rPr>
              <a:t> </a:t>
            </a:r>
            <a:r>
              <a:rPr lang="en-CA" sz="14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@</a:t>
            </a:r>
            <a:r>
              <a:rPr lang="en-CA" sz="18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canarie_inc</a:t>
            </a:r>
          </a:p>
        </p:txBody>
      </p:sp>
    </p:spTree>
    <p:extLst>
      <p:ext uri="{BB962C8B-B14F-4D97-AF65-F5344CB8AC3E}">
        <p14:creationId xmlns:p14="http://schemas.microsoft.com/office/powerpoint/2010/main" val="3094462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6352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0" y="639129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5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canarie.ca</a:t>
            </a:r>
            <a:r>
              <a:rPr lang="en-CA" dirty="0">
                <a:solidFill>
                  <a:srgbClr val="C00000"/>
                </a:solidFill>
                <a:latin typeface="Gill Sans MT" panose="020B0502020104020203" pitchFamily="34" charset="0"/>
              </a:rPr>
              <a:t> | </a:t>
            </a:r>
            <a:r>
              <a:rPr lang="en-CA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@canarie_inc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279" y="6362808"/>
            <a:ext cx="1375721" cy="442339"/>
          </a:xfrm>
          <a:prstGeom prst="rect">
            <a:avLst/>
          </a:prstGeom>
        </p:spPr>
      </p:pic>
      <p:sp>
        <p:nvSpPr>
          <p:cNvPr id="21" name="Rectangle 20"/>
          <p:cNvSpPr/>
          <p:nvPr userDrawn="1"/>
        </p:nvSpPr>
        <p:spPr>
          <a:xfrm>
            <a:off x="0" y="6794477"/>
            <a:ext cx="9144000" cy="6352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6377053"/>
            <a:ext cx="914400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 userDrawn="1"/>
        </p:nvSpPr>
        <p:spPr>
          <a:xfrm>
            <a:off x="4322645" y="6447887"/>
            <a:ext cx="5164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710880D9-FB13-491F-96EE-F03F9D1DF4C0}" type="slidenum">
              <a:rPr lang="en-CA" sz="1000" smtClean="0"/>
              <a:pPr algn="ctr"/>
              <a:t>‹#›</a:t>
            </a:fld>
            <a:endParaRPr lang="en-CA" sz="10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79400" y="134016"/>
            <a:ext cx="8610600" cy="845662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C00000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63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352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79400" y="134016"/>
            <a:ext cx="8610600" cy="845662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C00000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302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29586"/>
            <a:ext cx="9144000" cy="2265888"/>
          </a:xfrm>
          <a:prstGeom prst="rect">
            <a:avLst/>
          </a:prstGeom>
        </p:spPr>
      </p:pic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1947332" y="5691848"/>
            <a:ext cx="5249334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5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CA" sz="36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canarie.ca</a:t>
            </a:r>
            <a:r>
              <a:rPr lang="en-CA" sz="3600" dirty="0">
                <a:solidFill>
                  <a:srgbClr val="C00000"/>
                </a:solidFill>
                <a:latin typeface="Gill Sans MT" panose="020B0502020104020203" pitchFamily="34" charset="0"/>
              </a:rPr>
              <a:t> </a:t>
            </a:r>
            <a:r>
              <a:rPr lang="en-CA" sz="3600" b="1" dirty="0">
                <a:solidFill>
                  <a:srgbClr val="C00000"/>
                </a:solidFill>
                <a:latin typeface="Gill Sans MT" panose="020B0502020104020203" pitchFamily="34" charset="0"/>
              </a:rPr>
              <a:t>|</a:t>
            </a:r>
            <a:r>
              <a:rPr lang="en-CA" sz="3600" dirty="0">
                <a:solidFill>
                  <a:srgbClr val="C00000"/>
                </a:solidFill>
                <a:latin typeface="Gill Sans MT" panose="020B0502020104020203" pitchFamily="34" charset="0"/>
              </a:rPr>
              <a:t> </a:t>
            </a:r>
            <a:r>
              <a:rPr lang="en-CA" sz="28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@</a:t>
            </a:r>
            <a:r>
              <a:rPr lang="en-CA" sz="36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canarie_inc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6133" y="295527"/>
            <a:ext cx="2351733" cy="199427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6352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 userDrawn="1"/>
        </p:nvSpPr>
        <p:spPr>
          <a:xfrm>
            <a:off x="0" y="6794477"/>
            <a:ext cx="9144000" cy="6352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0421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00" y="134016"/>
            <a:ext cx="8610600" cy="845662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C00000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189497"/>
            <a:ext cx="8610600" cy="5087709"/>
          </a:xfrm>
        </p:spPr>
        <p:txBody>
          <a:bodyPr/>
          <a:lstStyle>
            <a:lvl1pPr marL="228600" indent="-228600">
              <a:buClr>
                <a:srgbClr val="C00000"/>
              </a:buClr>
              <a:buFont typeface="Calibri" panose="020F0502020204030204" pitchFamily="34" charset="0"/>
              <a:buChar char="&gt;"/>
              <a:defRPr b="0">
                <a:latin typeface="Calibri" panose="020F0502020204030204" pitchFamily="34" charset="0"/>
              </a:defRPr>
            </a:lvl1pPr>
            <a:lvl2pPr>
              <a:defRPr>
                <a:latin typeface="+mn-lt"/>
              </a:defRPr>
            </a:lvl2pPr>
            <a:lvl3pPr marL="1143000" indent="-228600">
              <a:buClr>
                <a:srgbClr val="C00000"/>
              </a:buClr>
              <a:buFont typeface="Calibri Light" panose="020F0302020204030204" pitchFamily="34" charset="0"/>
              <a:buChar char="─"/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63523"/>
          </a:xfrm>
          <a:prstGeom prst="rect">
            <a:avLst/>
          </a:prstGeom>
          <a:solidFill>
            <a:srgbClr val="D72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Footer Placeholder 4"/>
          <p:cNvSpPr txBox="1">
            <a:spLocks/>
          </p:cNvSpPr>
          <p:nvPr userDrawn="1"/>
        </p:nvSpPr>
        <p:spPr>
          <a:xfrm>
            <a:off x="0" y="6391299"/>
            <a:ext cx="30861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5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canarie.ca</a:t>
            </a:r>
            <a:r>
              <a:rPr lang="en-CA" dirty="0">
                <a:solidFill>
                  <a:srgbClr val="C00000"/>
                </a:solidFill>
                <a:latin typeface="Gill Sans MT" panose="020B0502020104020203" pitchFamily="34" charset="0"/>
              </a:rPr>
              <a:t> | </a:t>
            </a:r>
            <a:r>
              <a:rPr lang="en-CA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@canarie_inc</a:t>
            </a: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279" y="6362808"/>
            <a:ext cx="1375721" cy="442339"/>
          </a:xfrm>
          <a:prstGeom prst="rect">
            <a:avLst/>
          </a:prstGeom>
        </p:spPr>
      </p:pic>
      <p:sp>
        <p:nvSpPr>
          <p:cNvPr id="25" name="Rectangle 24"/>
          <p:cNvSpPr/>
          <p:nvPr userDrawn="1"/>
        </p:nvSpPr>
        <p:spPr>
          <a:xfrm>
            <a:off x="0" y="6794477"/>
            <a:ext cx="9144000" cy="6352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6" name="Straight Connector 25"/>
          <p:cNvCxnSpPr/>
          <p:nvPr userDrawn="1"/>
        </p:nvCxnSpPr>
        <p:spPr>
          <a:xfrm>
            <a:off x="0" y="6377053"/>
            <a:ext cx="914400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4311446" y="6462655"/>
            <a:ext cx="5164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710880D9-FB13-491F-96EE-F03F9D1DF4C0}" type="slidenum">
              <a:rPr lang="en-CA" sz="1000" smtClean="0"/>
              <a:pPr algn="ctr"/>
              <a:t>‹#›</a:t>
            </a:fld>
            <a:endParaRPr lang="en-CA" sz="1000" dirty="0"/>
          </a:p>
        </p:txBody>
      </p:sp>
    </p:spTree>
    <p:extLst>
      <p:ext uri="{BB962C8B-B14F-4D97-AF65-F5344CB8AC3E}">
        <p14:creationId xmlns:p14="http://schemas.microsoft.com/office/powerpoint/2010/main" val="2833674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61714"/>
            <a:ext cx="9144000" cy="2073189"/>
          </a:xfrm>
          <a:noFill/>
        </p:spPr>
        <p:txBody>
          <a:bodyPr anchor="ctr">
            <a:normAutofit/>
          </a:bodyPr>
          <a:lstStyle>
            <a:lvl1pPr>
              <a:defRPr sz="4400" b="1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63523"/>
          </a:xfrm>
          <a:prstGeom prst="rect">
            <a:avLst/>
          </a:prstGeom>
          <a:solidFill>
            <a:srgbClr val="D72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0" y="639129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5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canarie.ca</a:t>
            </a:r>
            <a:r>
              <a:rPr lang="en-CA" dirty="0">
                <a:solidFill>
                  <a:srgbClr val="C00000"/>
                </a:solidFill>
                <a:latin typeface="Gill Sans MT" panose="020B0502020104020203" pitchFamily="34" charset="0"/>
              </a:rPr>
              <a:t> | </a:t>
            </a:r>
            <a:r>
              <a:rPr lang="en-CA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@canarie_inc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279" y="6362808"/>
            <a:ext cx="1375721" cy="442339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0" y="6794477"/>
            <a:ext cx="9144000" cy="6352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0" y="6377053"/>
            <a:ext cx="914400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72956"/>
            <a:ext cx="9144000" cy="1486674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4311446" y="6462655"/>
            <a:ext cx="5164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710880D9-FB13-491F-96EE-F03F9D1DF4C0}" type="slidenum">
              <a:rPr lang="en-CA" sz="1000" smtClean="0"/>
              <a:pPr algn="ctr"/>
              <a:t>‹#›</a:t>
            </a:fld>
            <a:endParaRPr lang="en-CA" sz="1000" dirty="0"/>
          </a:p>
        </p:txBody>
      </p:sp>
    </p:spTree>
    <p:extLst>
      <p:ext uri="{BB962C8B-B14F-4D97-AF65-F5344CB8AC3E}">
        <p14:creationId xmlns:p14="http://schemas.microsoft.com/office/powerpoint/2010/main" val="2432678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379" y="123928"/>
            <a:ext cx="8610600" cy="920691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200" b="1" kern="1200" dirty="0">
                <a:solidFill>
                  <a:srgbClr val="C00000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7225" y="1261251"/>
            <a:ext cx="3886200" cy="5015956"/>
          </a:xfrm>
        </p:spPr>
        <p:txBody>
          <a:bodyPr/>
          <a:lstStyle>
            <a:lvl1pPr marL="228600" indent="-228600">
              <a:buClr>
                <a:srgbClr val="C00000"/>
              </a:buClr>
              <a:defRPr lang="en-US" sz="2800" b="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 marL="1143000" indent="-228600">
              <a:buClr>
                <a:srgbClr val="C00000"/>
              </a:buClr>
              <a:defRPr lang="en-US" sz="2000" kern="1200" dirty="0" smtClean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>
              <a:defRPr>
                <a:latin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</a:defRPr>
            </a:lvl5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D72B32"/>
              </a:buClr>
              <a:buFont typeface="Calibri" panose="020F0502020204030204" pitchFamily="34" charset="0"/>
              <a:buChar char="&gt;"/>
            </a:pPr>
            <a:r>
              <a:rPr lang="en-US"/>
              <a:t>Click to edit Master text styles</a:t>
            </a:r>
          </a:p>
          <a:p>
            <a:pPr marL="228600" lvl="1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D72B32"/>
              </a:buClr>
              <a:buFont typeface="Calibri" panose="020F0502020204030204" pitchFamily="34" charset="0"/>
              <a:buChar char="&gt;"/>
            </a:pPr>
            <a:r>
              <a:rPr lang="en-US"/>
              <a:t>Second level</a:t>
            </a:r>
          </a:p>
          <a:p>
            <a:pPr marL="228600" lvl="2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D72B32"/>
              </a:buClr>
              <a:buFont typeface="Calibri" panose="020F0502020204030204" pitchFamily="34" charset="0"/>
              <a:buChar char="&gt;"/>
            </a:pPr>
            <a:r>
              <a:rPr lang="en-US"/>
              <a:t>Third level</a:t>
            </a:r>
          </a:p>
          <a:p>
            <a:pPr marL="228600" lvl="3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D72B32"/>
              </a:buClr>
              <a:buFont typeface="Calibri" panose="020F0502020204030204" pitchFamily="34" charset="0"/>
              <a:buChar char="&gt;"/>
            </a:pPr>
            <a:r>
              <a:rPr lang="en-US"/>
              <a:t>Fourth level</a:t>
            </a:r>
          </a:p>
          <a:p>
            <a:pPr marL="228600" lvl="4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D72B32"/>
              </a:buClr>
              <a:buFont typeface="Calibri" panose="020F0502020204030204" pitchFamily="34" charset="0"/>
              <a:buChar char="&gt;"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7725" y="1261251"/>
            <a:ext cx="3886200" cy="5015956"/>
          </a:xfrm>
        </p:spPr>
        <p:txBody>
          <a:bodyPr/>
          <a:lstStyle>
            <a:lvl1pPr marL="228600" indent="-228600">
              <a:buClr>
                <a:srgbClr val="C00000"/>
              </a:buClr>
              <a:defRPr lang="en-US" sz="2800" b="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 marL="1143000" indent="-228600">
              <a:buClr>
                <a:srgbClr val="C00000"/>
              </a:buClr>
              <a:defRPr lang="en-US" sz="2000" kern="1200" dirty="0" smtClean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>
              <a:defRPr>
                <a:latin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</a:defRPr>
            </a:lvl5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D72B32"/>
              </a:buClr>
              <a:buFont typeface="Calibri" panose="020F0502020204030204" pitchFamily="34" charset="0"/>
              <a:buChar char="&gt;"/>
            </a:pPr>
            <a:r>
              <a:rPr lang="en-US"/>
              <a:t>Click to edit Master text styles</a:t>
            </a:r>
          </a:p>
          <a:p>
            <a:pPr marL="228600" lvl="1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D72B32"/>
              </a:buClr>
              <a:buFont typeface="Calibri" panose="020F0502020204030204" pitchFamily="34" charset="0"/>
              <a:buChar char="&gt;"/>
            </a:pPr>
            <a:r>
              <a:rPr lang="en-US"/>
              <a:t>Second level</a:t>
            </a:r>
          </a:p>
          <a:p>
            <a:pPr marL="228600" lvl="2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D72B32"/>
              </a:buClr>
              <a:buFont typeface="Calibri" panose="020F0502020204030204" pitchFamily="34" charset="0"/>
              <a:buChar char="&gt;"/>
            </a:pPr>
            <a:r>
              <a:rPr lang="en-US"/>
              <a:t>Third level</a:t>
            </a:r>
          </a:p>
          <a:p>
            <a:pPr marL="228600" lvl="3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D72B32"/>
              </a:buClr>
              <a:buFont typeface="Calibri" panose="020F0502020204030204" pitchFamily="34" charset="0"/>
              <a:buChar char="&gt;"/>
            </a:pPr>
            <a:r>
              <a:rPr lang="en-US"/>
              <a:t>Fourth level</a:t>
            </a:r>
          </a:p>
          <a:p>
            <a:pPr marL="228600" lvl="4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D72B32"/>
              </a:buClr>
              <a:buFont typeface="Calibri" panose="020F0502020204030204" pitchFamily="34" charset="0"/>
              <a:buChar char="&gt;"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6352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0" y="639129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5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canarie.ca</a:t>
            </a:r>
            <a:r>
              <a:rPr lang="en-CA" dirty="0">
                <a:solidFill>
                  <a:srgbClr val="C00000"/>
                </a:solidFill>
                <a:latin typeface="Gill Sans MT" panose="020B0502020104020203" pitchFamily="34" charset="0"/>
              </a:rPr>
              <a:t> | </a:t>
            </a:r>
            <a:r>
              <a:rPr lang="en-CA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@canarie_inc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279" y="6362808"/>
            <a:ext cx="1375721" cy="442339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6794477"/>
            <a:ext cx="9144000" cy="6352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0" y="6377053"/>
            <a:ext cx="9144000" cy="0"/>
          </a:xfrm>
          <a:prstGeom prst="line">
            <a:avLst/>
          </a:prstGeom>
          <a:ln w="12700">
            <a:solidFill>
              <a:srgbClr val="D72B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4311446" y="6462655"/>
            <a:ext cx="5164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710880D9-FB13-491F-96EE-F03F9D1DF4C0}" type="slidenum">
              <a:rPr lang="en-CA" sz="1000" smtClean="0"/>
              <a:pPr algn="ctr"/>
              <a:t>‹#›</a:t>
            </a:fld>
            <a:endParaRPr lang="en-CA" sz="1000" dirty="0"/>
          </a:p>
        </p:txBody>
      </p:sp>
    </p:spTree>
    <p:extLst>
      <p:ext uri="{BB962C8B-B14F-4D97-AF65-F5344CB8AC3E}">
        <p14:creationId xmlns:p14="http://schemas.microsoft.com/office/powerpoint/2010/main" val="3596510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6352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0" y="639129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5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canarie.ca</a:t>
            </a:r>
            <a:r>
              <a:rPr lang="en-CA" dirty="0">
                <a:solidFill>
                  <a:srgbClr val="C00000"/>
                </a:solidFill>
                <a:latin typeface="Gill Sans MT" panose="020B0502020104020203" pitchFamily="34" charset="0"/>
              </a:rPr>
              <a:t> | </a:t>
            </a:r>
            <a:r>
              <a:rPr lang="en-CA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@canarie_inc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279" y="6362808"/>
            <a:ext cx="1375721" cy="442339"/>
          </a:xfrm>
          <a:prstGeom prst="rect">
            <a:avLst/>
          </a:prstGeom>
        </p:spPr>
      </p:pic>
      <p:sp>
        <p:nvSpPr>
          <p:cNvPr id="21" name="Rectangle 20"/>
          <p:cNvSpPr/>
          <p:nvPr userDrawn="1"/>
        </p:nvSpPr>
        <p:spPr>
          <a:xfrm>
            <a:off x="0" y="6794477"/>
            <a:ext cx="9144000" cy="6352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6377053"/>
            <a:ext cx="914400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79400" y="134016"/>
            <a:ext cx="8610600" cy="845662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C00000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311446" y="6462655"/>
            <a:ext cx="5164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710880D9-FB13-491F-96EE-F03F9D1DF4C0}" type="slidenum">
              <a:rPr lang="en-CA" sz="1000" smtClean="0"/>
              <a:pPr algn="ctr"/>
              <a:t>‹#›</a:t>
            </a:fld>
            <a:endParaRPr lang="en-CA" sz="1000" dirty="0"/>
          </a:p>
        </p:txBody>
      </p:sp>
    </p:spTree>
    <p:extLst>
      <p:ext uri="{BB962C8B-B14F-4D97-AF65-F5344CB8AC3E}">
        <p14:creationId xmlns:p14="http://schemas.microsoft.com/office/powerpoint/2010/main" val="949428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352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79400" y="134016"/>
            <a:ext cx="8610600" cy="845662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C00000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65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29586"/>
            <a:ext cx="9144000" cy="2265888"/>
          </a:xfrm>
          <a:prstGeom prst="rect">
            <a:avLst/>
          </a:prstGeom>
        </p:spPr>
      </p:pic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1947332" y="5691848"/>
            <a:ext cx="5249334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5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CA" sz="36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canarie.ca</a:t>
            </a:r>
            <a:r>
              <a:rPr lang="en-CA" sz="3600" dirty="0">
                <a:solidFill>
                  <a:srgbClr val="C00000"/>
                </a:solidFill>
                <a:latin typeface="Gill Sans MT" panose="020B0502020104020203" pitchFamily="34" charset="0"/>
              </a:rPr>
              <a:t> </a:t>
            </a:r>
            <a:r>
              <a:rPr lang="en-CA" sz="3600" b="1" dirty="0">
                <a:solidFill>
                  <a:srgbClr val="C00000"/>
                </a:solidFill>
                <a:latin typeface="Gill Sans MT" panose="020B0502020104020203" pitchFamily="34" charset="0"/>
              </a:rPr>
              <a:t>|</a:t>
            </a:r>
            <a:r>
              <a:rPr lang="en-CA" sz="3600" dirty="0">
                <a:solidFill>
                  <a:srgbClr val="C00000"/>
                </a:solidFill>
                <a:latin typeface="Gill Sans MT" panose="020B0502020104020203" pitchFamily="34" charset="0"/>
              </a:rPr>
              <a:t> </a:t>
            </a:r>
            <a:r>
              <a:rPr lang="en-CA" sz="28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@</a:t>
            </a:r>
            <a:r>
              <a:rPr lang="en-CA" sz="36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canarie_inc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6133" y="295527"/>
            <a:ext cx="2351733" cy="199427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6352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 userDrawn="1"/>
        </p:nvSpPr>
        <p:spPr>
          <a:xfrm>
            <a:off x="0" y="6794477"/>
            <a:ext cx="9144000" cy="6352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199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63" y="1893999"/>
            <a:ext cx="8551334" cy="1017643"/>
          </a:xfrm>
          <a:noFill/>
        </p:spPr>
        <p:txBody>
          <a:bodyPr anchor="ctr">
            <a:normAutofit/>
          </a:bodyPr>
          <a:lstStyle>
            <a:lvl1pPr algn="l">
              <a:defRPr sz="4400" b="1">
                <a:solidFill>
                  <a:srgbClr val="C00000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263" y="2924882"/>
            <a:ext cx="8551334" cy="708711"/>
          </a:xfrm>
        </p:spPr>
        <p:txBody>
          <a:bodyPr>
            <a:normAutofit/>
          </a:bodyPr>
          <a:lstStyle>
            <a:lvl1pPr marL="0" indent="0" algn="l">
              <a:buNone/>
              <a:defRPr sz="2400" b="0">
                <a:latin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354" y="63523"/>
            <a:ext cx="3851646" cy="1238429"/>
          </a:xfrm>
          <a:prstGeom prst="rect">
            <a:avLst/>
          </a:prstGeom>
        </p:spPr>
      </p:pic>
      <p:sp>
        <p:nvSpPr>
          <p:cNvPr id="28" name="Rectangle 27"/>
          <p:cNvSpPr/>
          <p:nvPr userDrawn="1"/>
        </p:nvSpPr>
        <p:spPr>
          <a:xfrm>
            <a:off x="0" y="-42333"/>
            <a:ext cx="9144000" cy="6352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Rectangle 28"/>
          <p:cNvSpPr/>
          <p:nvPr userDrawn="1"/>
        </p:nvSpPr>
        <p:spPr>
          <a:xfrm>
            <a:off x="0" y="6794477"/>
            <a:ext cx="9144000" cy="6352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49252"/>
            <a:ext cx="9144000" cy="2265888"/>
          </a:xfrm>
          <a:prstGeom prst="rect">
            <a:avLst/>
          </a:prstGeom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5990167" y="6352248"/>
            <a:ext cx="30861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5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CA" sz="18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canarie.ca</a:t>
            </a:r>
            <a:r>
              <a:rPr lang="en-CA" sz="1800" dirty="0">
                <a:solidFill>
                  <a:srgbClr val="C00000"/>
                </a:solidFill>
                <a:latin typeface="Gill Sans MT" panose="020B0502020104020203" pitchFamily="34" charset="0"/>
              </a:rPr>
              <a:t> </a:t>
            </a:r>
            <a:r>
              <a:rPr lang="en-CA" sz="1800" b="1" dirty="0">
                <a:solidFill>
                  <a:srgbClr val="C00000"/>
                </a:solidFill>
                <a:latin typeface="Gill Sans MT" panose="020B0502020104020203" pitchFamily="34" charset="0"/>
              </a:rPr>
              <a:t>|</a:t>
            </a:r>
            <a:r>
              <a:rPr lang="en-CA" sz="1800" dirty="0">
                <a:solidFill>
                  <a:srgbClr val="C00000"/>
                </a:solidFill>
                <a:latin typeface="Gill Sans MT" panose="020B0502020104020203" pitchFamily="34" charset="0"/>
              </a:rPr>
              <a:t> </a:t>
            </a:r>
            <a:r>
              <a:rPr lang="en-CA" sz="14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@</a:t>
            </a:r>
            <a:r>
              <a:rPr lang="en-CA" sz="18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canarie_inc</a:t>
            </a:r>
          </a:p>
        </p:txBody>
      </p:sp>
    </p:spTree>
    <p:extLst>
      <p:ext uri="{BB962C8B-B14F-4D97-AF65-F5344CB8AC3E}">
        <p14:creationId xmlns:p14="http://schemas.microsoft.com/office/powerpoint/2010/main" val="410827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61714"/>
            <a:ext cx="9144000" cy="2073189"/>
          </a:xfrm>
          <a:noFill/>
        </p:spPr>
        <p:txBody>
          <a:bodyPr anchor="ctr">
            <a:normAutofit/>
          </a:bodyPr>
          <a:lstStyle>
            <a:lvl1pPr>
              <a:defRPr sz="4400" b="1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63523"/>
          </a:xfrm>
          <a:prstGeom prst="rect">
            <a:avLst/>
          </a:prstGeom>
          <a:solidFill>
            <a:srgbClr val="D72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0" y="639129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5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canarie.ca</a:t>
            </a:r>
            <a:r>
              <a:rPr lang="en-CA" dirty="0">
                <a:solidFill>
                  <a:srgbClr val="C00000"/>
                </a:solidFill>
                <a:latin typeface="Gill Sans MT" panose="020B0502020104020203" pitchFamily="34" charset="0"/>
              </a:rPr>
              <a:t> | </a:t>
            </a:r>
            <a:r>
              <a:rPr lang="en-CA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@canarie_inc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279" y="6362808"/>
            <a:ext cx="1375721" cy="442339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0" y="6794477"/>
            <a:ext cx="9144000" cy="6352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0" y="6377053"/>
            <a:ext cx="914400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4313767" y="6460866"/>
            <a:ext cx="5164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710880D9-FB13-491F-96EE-F03F9D1DF4C0}" type="slidenum">
              <a:rPr lang="en-CA" sz="1000" smtClean="0"/>
              <a:pPr algn="ctr"/>
              <a:t>‹#›</a:t>
            </a:fld>
            <a:endParaRPr lang="en-CA" sz="1000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72956"/>
            <a:ext cx="9144000" cy="148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088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E890F-2E33-430A-BEB8-DBC6FA7F9640}" type="datetime1">
              <a:rPr lang="en-CA" smtClean="0"/>
              <a:t>2019-10-11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2DA2-DD41-48DB-B949-694A8D20A05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6608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6" r:id="rId6"/>
    <p:sldLayoutId id="2147483677" r:id="rId7"/>
    <p:sldLayoutId id="2147483661" r:id="rId8"/>
    <p:sldLayoutId id="2147483663" r:id="rId9"/>
    <p:sldLayoutId id="2147483666" r:id="rId10"/>
    <p:sldLayoutId id="2147483668" r:id="rId11"/>
    <p:sldLayoutId id="2147483678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GREN Map: High-Level Design Proposal</a:t>
            </a:r>
            <a:br>
              <a:rPr lang="en-US" dirty="0"/>
            </a:br>
            <a:endParaRPr lang="en-CA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91263" y="2920299"/>
            <a:ext cx="6858000" cy="708711"/>
          </a:xfrm>
        </p:spPr>
        <p:txBody>
          <a:bodyPr>
            <a:normAutofit/>
          </a:bodyPr>
          <a:lstStyle/>
          <a:p>
            <a:r>
              <a:rPr lang="en-CA" dirty="0"/>
              <a:t>Ryan Davies, Software Developer </a:t>
            </a:r>
            <a:r>
              <a:rPr lang="en-CA" dirty="0">
                <a:solidFill>
                  <a:srgbClr val="D72B32"/>
                </a:solidFill>
              </a:rPr>
              <a:t>|</a:t>
            </a:r>
            <a:r>
              <a:rPr lang="en-CA" dirty="0"/>
              <a:t> Oct 1, 2019</a:t>
            </a:r>
          </a:p>
        </p:txBody>
      </p:sp>
    </p:spTree>
    <p:extLst>
      <p:ext uri="{BB962C8B-B14F-4D97-AF65-F5344CB8AC3E}">
        <p14:creationId xmlns:p14="http://schemas.microsoft.com/office/powerpoint/2010/main" val="3867615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Module Extended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/>
              <a:t>Data sources listed in a registry</a:t>
            </a:r>
          </a:p>
          <a:p>
            <a:pPr lvl="1"/>
            <a:r>
              <a:rPr lang="en-CA" dirty="0"/>
              <a:t>Various types of files, and remote GRENML sources</a:t>
            </a:r>
          </a:p>
          <a:p>
            <a:pPr lvl="1"/>
            <a:r>
              <a:rPr lang="en-CA" dirty="0"/>
              <a:t>For remote sources, the remote source would have the ability to manage their own entry</a:t>
            </a:r>
          </a:p>
          <a:p>
            <a:r>
              <a:rPr lang="en-CA" dirty="0"/>
              <a:t>“Pull” vs. “push” paradigm</a:t>
            </a:r>
          </a:p>
          <a:p>
            <a:pPr lvl="1"/>
            <a:r>
              <a:rPr lang="en-CA" dirty="0"/>
              <a:t>Pull seemed to be more in line with expectations of system function.</a:t>
            </a:r>
          </a:p>
          <a:p>
            <a:r>
              <a:rPr lang="en-CA" dirty="0"/>
              <a:t>Data cleaning &amp; integration</a:t>
            </a:r>
          </a:p>
          <a:p>
            <a:pPr lvl="1"/>
            <a:r>
              <a:rPr lang="en-CA" dirty="0"/>
              <a:t>This is an important core problem</a:t>
            </a:r>
          </a:p>
          <a:p>
            <a:pPr lvl="1"/>
            <a:r>
              <a:rPr lang="en-CA" dirty="0"/>
              <a:t>Deduplication, various representations, ownership, missing data, conflicts</a:t>
            </a:r>
          </a:p>
          <a:p>
            <a:pPr lvl="1"/>
            <a:r>
              <a:rPr lang="en-CA" dirty="0"/>
              <a:t>Implement a set of rules, managed by a human</a:t>
            </a:r>
          </a:p>
          <a:p>
            <a:pPr lvl="2"/>
            <a:r>
              <a:rPr lang="en-CA" dirty="0"/>
              <a:t>“when you see this, do that”</a:t>
            </a:r>
          </a:p>
          <a:p>
            <a:r>
              <a:rPr lang="en-CA" dirty="0"/>
              <a:t>Manual data curation would have a “preview” function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38038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Participation Request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AC0823-6E6D-6440-ABBE-DB447DE74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400" y="979679"/>
            <a:ext cx="8610600" cy="139687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Support from the GREN community is solicited to assist in the creation various components of this module</a:t>
            </a:r>
          </a:p>
          <a:p>
            <a:r>
              <a:rPr lang="en-US" dirty="0"/>
              <a:t>CANARIE will identify work packages in a microservice paradigm on the following topics: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0F03D1A7-8BBB-724F-AE93-55A3F031F7D2}"/>
              </a:ext>
            </a:extLst>
          </p:cNvPr>
          <p:cNvSpPr txBox="1">
            <a:spLocks/>
          </p:cNvSpPr>
          <p:nvPr/>
        </p:nvSpPr>
        <p:spPr>
          <a:xfrm>
            <a:off x="431800" y="2376548"/>
            <a:ext cx="3961296" cy="40530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Calibri" panose="020F0502020204030204" pitchFamily="34" charset="0"/>
              <a:buChar char="&gt;"/>
              <a:defRPr sz="2800" b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alibri Light" panose="020F0302020204030204" pitchFamily="34" charset="0"/>
              <a:buChar char="─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Data ingestion</a:t>
            </a:r>
          </a:p>
          <a:p>
            <a:pPr lvl="2"/>
            <a:r>
              <a:rPr lang="en-US" dirty="0"/>
              <a:t>GRENML</a:t>
            </a:r>
          </a:p>
          <a:p>
            <a:pPr lvl="2"/>
            <a:r>
              <a:rPr lang="en-US" dirty="0"/>
              <a:t>CSV</a:t>
            </a:r>
          </a:p>
          <a:p>
            <a:pPr lvl="2"/>
            <a:r>
              <a:rPr lang="en-US" dirty="0"/>
              <a:t>Ansible</a:t>
            </a:r>
          </a:p>
          <a:p>
            <a:pPr lvl="1"/>
            <a:r>
              <a:rPr lang="en-US" dirty="0"/>
              <a:t>GRENML export</a:t>
            </a:r>
          </a:p>
          <a:p>
            <a:pPr lvl="1"/>
            <a:r>
              <a:rPr lang="en-US" dirty="0"/>
              <a:t>DB: staging &amp; published</a:t>
            </a:r>
          </a:p>
          <a:p>
            <a:pPr lvl="1"/>
            <a:r>
              <a:rPr lang="en-US" dirty="0"/>
              <a:t>Management:</a:t>
            </a:r>
          </a:p>
          <a:p>
            <a:pPr lvl="2"/>
            <a:r>
              <a:rPr lang="en-US" dirty="0"/>
              <a:t>API + server</a:t>
            </a:r>
          </a:p>
          <a:p>
            <a:pPr lvl="2"/>
            <a:r>
              <a:rPr lang="en-US" dirty="0"/>
              <a:t>UI</a:t>
            </a:r>
          </a:p>
          <a:p>
            <a:pPr lvl="1"/>
            <a:r>
              <a:rPr lang="en-US" dirty="0"/>
              <a:t>Data source registry</a:t>
            </a:r>
          </a:p>
          <a:p>
            <a:pPr lvl="2"/>
            <a:r>
              <a:rPr lang="en-US" dirty="0"/>
              <a:t>Tree visualization</a:t>
            </a:r>
          </a:p>
          <a:p>
            <a:pPr lvl="1"/>
            <a:endParaRPr lang="en-US" dirty="0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285315EF-F7E4-9543-B930-93FC5E198D85}"/>
              </a:ext>
            </a:extLst>
          </p:cNvPr>
          <p:cNvSpPr txBox="1">
            <a:spLocks/>
          </p:cNvSpPr>
          <p:nvPr/>
        </p:nvSpPr>
        <p:spPr>
          <a:xfrm>
            <a:off x="4660900" y="2376548"/>
            <a:ext cx="3961296" cy="405305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Calibri" panose="020F0502020204030204" pitchFamily="34" charset="0"/>
              <a:buChar char="&gt;"/>
              <a:defRPr sz="2800" b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alibri Light" panose="020F0302020204030204" pitchFamily="34" charset="0"/>
              <a:buChar char="─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Data source polling manager</a:t>
            </a:r>
          </a:p>
          <a:p>
            <a:pPr lvl="1"/>
            <a:r>
              <a:rPr lang="en-US" dirty="0"/>
              <a:t>Cleaning &amp; integration</a:t>
            </a:r>
          </a:p>
          <a:p>
            <a:pPr lvl="2"/>
            <a:r>
              <a:rPr lang="en-US" dirty="0"/>
              <a:t>Registry of rules</a:t>
            </a:r>
          </a:p>
          <a:p>
            <a:pPr lvl="2"/>
            <a:r>
              <a:rPr lang="en-US" dirty="0"/>
              <a:t>CRUD UI for rule management</a:t>
            </a:r>
          </a:p>
          <a:p>
            <a:pPr lvl="1"/>
            <a:r>
              <a:rPr lang="en-US" dirty="0"/>
              <a:t>Authentication &amp; authorization</a:t>
            </a:r>
          </a:p>
          <a:p>
            <a:pPr lvl="2"/>
            <a:r>
              <a:rPr lang="en-US" dirty="0"/>
              <a:t>On all API endpoints</a:t>
            </a:r>
          </a:p>
          <a:p>
            <a:pPr lvl="2"/>
            <a:r>
              <a:rPr lang="en-US" dirty="0"/>
              <a:t>Client for polling manager</a:t>
            </a:r>
          </a:p>
          <a:p>
            <a:pPr lvl="1"/>
            <a:r>
              <a:rPr lang="en-US" dirty="0"/>
              <a:t>Visualization API + server</a:t>
            </a:r>
          </a:p>
          <a:p>
            <a:pPr lvl="1"/>
            <a:r>
              <a:rPr lang="en-US" dirty="0"/>
              <a:t>Logging + visualization</a:t>
            </a:r>
          </a:p>
        </p:txBody>
      </p:sp>
    </p:spTree>
    <p:extLst>
      <p:ext uri="{BB962C8B-B14F-4D97-AF65-F5344CB8AC3E}">
        <p14:creationId xmlns:p14="http://schemas.microsoft.com/office/powerpoint/2010/main" val="3147075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Work Packages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5EC5BF-51DA-0049-B763-32E4A2C8E336}"/>
              </a:ext>
            </a:extLst>
          </p:cNvPr>
          <p:cNvSpPr txBox="1"/>
          <p:nvPr/>
        </p:nvSpPr>
        <p:spPr>
          <a:xfrm>
            <a:off x="3438939" y="13815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AC0823-6E6D-6440-ABBE-DB447DE74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Each work package would:</a:t>
            </a:r>
          </a:p>
          <a:p>
            <a:pPr lvl="1"/>
            <a:r>
              <a:rPr lang="en-US" dirty="0"/>
              <a:t>be scoped between 1 FTE week and 3 FTE months</a:t>
            </a:r>
          </a:p>
          <a:p>
            <a:pPr lvl="1"/>
            <a:r>
              <a:rPr lang="en-US" dirty="0"/>
              <a:t>include a set of design requirements, plus:</a:t>
            </a:r>
          </a:p>
          <a:p>
            <a:pPr lvl="2"/>
            <a:r>
              <a:rPr lang="en-US" dirty="0"/>
              <a:t>existing infrastructure &amp; documentation</a:t>
            </a:r>
          </a:p>
          <a:p>
            <a:pPr lvl="2"/>
            <a:r>
              <a:rPr lang="en-US" dirty="0"/>
              <a:t>example input/output where appropriate</a:t>
            </a:r>
          </a:p>
          <a:p>
            <a:pPr lvl="1"/>
            <a:r>
              <a:rPr lang="en-US" dirty="0"/>
              <a:t>indicate a required skillset for development, likely including:</a:t>
            </a:r>
          </a:p>
          <a:p>
            <a:pPr lvl="2"/>
            <a:r>
              <a:rPr lang="en-US" dirty="0"/>
              <a:t>Docker</a:t>
            </a:r>
          </a:p>
          <a:p>
            <a:pPr lvl="2"/>
            <a:r>
              <a:rPr lang="en-US" dirty="0"/>
              <a:t>Python</a:t>
            </a:r>
          </a:p>
          <a:p>
            <a:pPr lvl="2"/>
            <a:r>
              <a:rPr lang="en-US" dirty="0"/>
              <a:t>XML</a:t>
            </a:r>
          </a:p>
          <a:p>
            <a:pPr lvl="2"/>
            <a:r>
              <a:rPr lang="en-US" dirty="0"/>
              <a:t>Database ORMs</a:t>
            </a:r>
          </a:p>
          <a:p>
            <a:pPr lvl="2"/>
            <a:r>
              <a:rPr lang="en-US" dirty="0" err="1"/>
              <a:t>Javascript</a:t>
            </a:r>
            <a:r>
              <a:rPr lang="en-US" dirty="0"/>
              <a:t> (React) + HTML</a:t>
            </a:r>
          </a:p>
          <a:p>
            <a:pPr lvl="2"/>
            <a:r>
              <a:rPr lang="en-US" dirty="0"/>
              <a:t>REST APIs</a:t>
            </a:r>
          </a:p>
          <a:p>
            <a:r>
              <a:rPr lang="en-US" dirty="0"/>
              <a:t>Regular communication between teams actively developing work packages and CANARIE as project </a:t>
            </a:r>
            <a:r>
              <a:rPr lang="en-US" dirty="0" err="1"/>
              <a:t>co-ordinator</a:t>
            </a:r>
            <a:r>
              <a:rPr lang="en-US" dirty="0"/>
              <a:t> would be encouraged.</a:t>
            </a:r>
          </a:p>
        </p:txBody>
      </p:sp>
    </p:spTree>
    <p:extLst>
      <p:ext uri="{BB962C8B-B14F-4D97-AF65-F5344CB8AC3E}">
        <p14:creationId xmlns:p14="http://schemas.microsoft.com/office/powerpoint/2010/main" val="360102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3951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Design a system to gather, store, and consolidate data representing the GREN network</a:t>
            </a:r>
          </a:p>
          <a:p>
            <a:pPr lvl="1"/>
            <a:r>
              <a:rPr lang="en-CA" dirty="0"/>
              <a:t>…with a minimum of repetitive, onerous work</a:t>
            </a:r>
          </a:p>
          <a:p>
            <a:pPr lvl="1"/>
            <a:r>
              <a:rPr lang="en-CA" dirty="0"/>
              <a:t>…for the purpose of visualizing it</a:t>
            </a:r>
          </a:p>
        </p:txBody>
      </p:sp>
    </p:spTree>
    <p:extLst>
      <p:ext uri="{BB962C8B-B14F-4D97-AF65-F5344CB8AC3E}">
        <p14:creationId xmlns:p14="http://schemas.microsoft.com/office/powerpoint/2010/main" val="1285369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/>
              <a:t>Core problem: distributed data from hundreds of sources</a:t>
            </a:r>
          </a:p>
          <a:p>
            <a:pPr lvl="1"/>
            <a:r>
              <a:rPr lang="en-CA" dirty="0"/>
              <a:t>highly-variable source formats, e.g.</a:t>
            </a:r>
          </a:p>
          <a:p>
            <a:pPr lvl="2"/>
            <a:r>
              <a:rPr lang="en-CA" dirty="0"/>
              <a:t>highly-curated databases</a:t>
            </a:r>
          </a:p>
          <a:p>
            <a:pPr lvl="2"/>
            <a:r>
              <a:rPr lang="en-CA" dirty="0"/>
              <a:t>Ansible configurations</a:t>
            </a:r>
          </a:p>
          <a:p>
            <a:pPr lvl="2"/>
            <a:r>
              <a:rPr lang="en-CA" dirty="0"/>
              <a:t>spreadsheets</a:t>
            </a:r>
          </a:p>
          <a:p>
            <a:pPr lvl="2"/>
            <a:r>
              <a:rPr lang="en-CA" dirty="0"/>
              <a:t>human memory</a:t>
            </a:r>
          </a:p>
          <a:p>
            <a:pPr lvl="2"/>
            <a:r>
              <a:rPr lang="en-CA" dirty="0"/>
              <a:t>etc.</a:t>
            </a:r>
          </a:p>
          <a:p>
            <a:pPr lvl="1"/>
            <a:r>
              <a:rPr lang="en-CA" dirty="0"/>
              <a:t>highly-variable source data definitions, classifications, identification, availability</a:t>
            </a:r>
          </a:p>
          <a:p>
            <a:pPr lvl="1"/>
            <a:r>
              <a:rPr lang="en-CA" dirty="0"/>
              <a:t>multiple sources may report shared network infrastructure, resulting in duplication</a:t>
            </a:r>
          </a:p>
          <a:p>
            <a:pPr lvl="1"/>
            <a:r>
              <a:rPr lang="en-CA" dirty="0"/>
              <a:t>data expiry</a:t>
            </a:r>
          </a:p>
          <a:p>
            <a:pPr lvl="1"/>
            <a:r>
              <a:rPr lang="en-CA" dirty="0"/>
              <a:t>data not published</a:t>
            </a:r>
          </a:p>
          <a:p>
            <a:r>
              <a:rPr lang="en-CA" dirty="0"/>
              <a:t>Work to collect and collate is onerous, and repeated by many actors many times.</a:t>
            </a:r>
          </a:p>
        </p:txBody>
      </p:sp>
    </p:spTree>
    <p:extLst>
      <p:ext uri="{BB962C8B-B14F-4D97-AF65-F5344CB8AC3E}">
        <p14:creationId xmlns:p14="http://schemas.microsoft.com/office/powerpoint/2010/main" val="2295134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Peer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There is no current implementation that captures the entire GREN in a dynamic visualization.</a:t>
            </a:r>
          </a:p>
          <a:p>
            <a:r>
              <a:rPr lang="en-CA" dirty="0"/>
              <a:t>Investigate parallel projects</a:t>
            </a:r>
          </a:p>
          <a:p>
            <a:pPr lvl="1"/>
            <a:r>
              <a:rPr lang="en-CA" dirty="0"/>
              <a:t>Collaborate and harmonize efforts</a:t>
            </a:r>
          </a:p>
          <a:p>
            <a:pPr lvl="1"/>
            <a:r>
              <a:rPr lang="en-CA" dirty="0"/>
              <a:t>However, the GREN map project has unique needs, as identified by our requirements gathering exercise</a:t>
            </a:r>
          </a:p>
        </p:txBody>
      </p:sp>
    </p:spTree>
    <p:extLst>
      <p:ext uri="{BB962C8B-B14F-4D97-AF65-F5344CB8AC3E}">
        <p14:creationId xmlns:p14="http://schemas.microsoft.com/office/powerpoint/2010/main" val="2313050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Proposed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Federate data collection and curation via a flexible module that:</a:t>
            </a:r>
          </a:p>
          <a:p>
            <a:pPr lvl="1"/>
            <a:r>
              <a:rPr lang="en-CA" dirty="0"/>
              <a:t>ingests from various sources into a common schema</a:t>
            </a:r>
          </a:p>
          <a:p>
            <a:pPr lvl="1"/>
            <a:r>
              <a:rPr lang="en-CA" dirty="0"/>
              <a:t>cleans &amp; integrates each import with other sources, if applicable</a:t>
            </a:r>
          </a:p>
          <a:p>
            <a:pPr lvl="1"/>
            <a:r>
              <a:rPr lang="en-CA" dirty="0"/>
              <a:t>allows manual curation after ingestion</a:t>
            </a:r>
          </a:p>
          <a:p>
            <a:pPr lvl="1"/>
            <a:r>
              <a:rPr lang="en-CA" dirty="0"/>
              <a:t>exports to a common format (GRENML)</a:t>
            </a:r>
          </a:p>
          <a:p>
            <a:pPr lvl="1"/>
            <a:r>
              <a:rPr lang="en-CA" dirty="0"/>
              <a:t>registers remote sources, if applicable, and polls routinely for fresh data (“pull” paradigm)</a:t>
            </a:r>
          </a:p>
          <a:p>
            <a:pPr lvl="1"/>
            <a:r>
              <a:rPr lang="en-CA" dirty="0"/>
              <a:t>logs all activity, for monitoring, debugging, and security</a:t>
            </a:r>
          </a:p>
          <a:p>
            <a:r>
              <a:rPr lang="en-CA" dirty="0"/>
              <a:t>Once the above has been done, a reference visualization may be built upon any level of data in the hierarchy (most notably the top level).</a:t>
            </a:r>
          </a:p>
        </p:txBody>
      </p:sp>
    </p:spTree>
    <p:extLst>
      <p:ext uri="{BB962C8B-B14F-4D97-AF65-F5344CB8AC3E}">
        <p14:creationId xmlns:p14="http://schemas.microsoft.com/office/powerpoint/2010/main" val="797270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High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Input … “magic” … output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CBD3B0-3B29-D342-9190-050884B88F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161" y="1722013"/>
            <a:ext cx="5261987" cy="3946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190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Actually…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This magic black box would be a set of magic boxes, each maintained by a REN.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7E4C99-097B-AF4E-8DD6-5D20C8A788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492" y="2039816"/>
            <a:ext cx="5545016" cy="415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965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“Flexible Module”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2612571"/>
            <a:ext cx="8610600" cy="3664635"/>
          </a:xfrm>
        </p:spPr>
        <p:txBody>
          <a:bodyPr>
            <a:normAutofit fontScale="77500" lnSpcReduction="20000"/>
          </a:bodyPr>
          <a:lstStyle/>
          <a:p>
            <a:r>
              <a:rPr lang="en-CA" dirty="0"/>
              <a:t>Core features:</a:t>
            </a:r>
          </a:p>
          <a:p>
            <a:pPr lvl="1"/>
            <a:r>
              <a:rPr lang="en-CA" dirty="0"/>
              <a:t>pull from and understand a variety of sources, including but not limited to spreadsheets/CSV, Ansible, and most notably, GRENML</a:t>
            </a:r>
          </a:p>
          <a:p>
            <a:pPr lvl="1"/>
            <a:r>
              <a:rPr lang="en-CA" dirty="0"/>
              <a:t>mechanism to resolve conflicts and missing information in the set of sources</a:t>
            </a:r>
          </a:p>
          <a:p>
            <a:pPr lvl="2"/>
            <a:r>
              <a:rPr lang="en-CA" dirty="0"/>
              <a:t>generally human-led resolution, remembered by the system</a:t>
            </a:r>
          </a:p>
          <a:p>
            <a:pPr lvl="1"/>
            <a:r>
              <a:rPr lang="en-CA" dirty="0"/>
              <a:t>store the consolidated data</a:t>
            </a:r>
          </a:p>
          <a:p>
            <a:pPr lvl="1"/>
            <a:r>
              <a:rPr lang="en-CA" dirty="0"/>
              <a:t>allow manual curation of the data</a:t>
            </a:r>
          </a:p>
          <a:p>
            <a:pPr lvl="1"/>
            <a:r>
              <a:rPr lang="en-CA" dirty="0"/>
              <a:t>publish this data to GRENML on demand</a:t>
            </a:r>
          </a:p>
          <a:p>
            <a:pPr lvl="1"/>
            <a:r>
              <a:rPr lang="en-CA" dirty="0"/>
              <a:t>publish this data directly for visualization</a:t>
            </a:r>
          </a:p>
          <a:p>
            <a:r>
              <a:rPr lang="en-CA" dirty="0"/>
              <a:t>Additional features such as authentication &amp; authorization, fault tolerance, etc.</a:t>
            </a:r>
          </a:p>
          <a:p>
            <a:r>
              <a:rPr lang="en-CA" dirty="0"/>
              <a:t>Likely a set of Docker containers.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872B4D-2A85-824B-A435-7F61F36A4D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086" y="-72462"/>
            <a:ext cx="4484914" cy="3363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421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189497"/>
            <a:ext cx="8610600" cy="1744621"/>
          </a:xfrm>
        </p:spPr>
        <p:txBody>
          <a:bodyPr>
            <a:normAutofit fontScale="92500" lnSpcReduction="20000"/>
          </a:bodyPr>
          <a:lstStyle/>
          <a:p>
            <a:r>
              <a:rPr lang="en-CA" dirty="0"/>
              <a:t>Every REN publishing data would be expected to have an instance of the module.</a:t>
            </a:r>
          </a:p>
          <a:p>
            <a:pPr lvl="1"/>
            <a:r>
              <a:rPr lang="en-CA" dirty="0"/>
              <a:t>RENs without the capacity to maintain their own instances may:</a:t>
            </a:r>
          </a:p>
          <a:p>
            <a:pPr lvl="2"/>
            <a:r>
              <a:rPr lang="en-CA" dirty="0"/>
              <a:t>rely on others, likely their “parents” in the hierarchy, to spin up modules on their behalf, or</a:t>
            </a:r>
          </a:p>
          <a:p>
            <a:pPr lvl="2"/>
            <a:r>
              <a:rPr lang="en-CA" dirty="0"/>
              <a:t>rely on their “parents” to simply publish their data (not preferred)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6666D10-198B-CA45-967B-B2F566322E14}"/>
              </a:ext>
            </a:extLst>
          </p:cNvPr>
          <p:cNvSpPr txBox="1">
            <a:spLocks/>
          </p:cNvSpPr>
          <p:nvPr/>
        </p:nvSpPr>
        <p:spPr>
          <a:xfrm>
            <a:off x="266700" y="5054321"/>
            <a:ext cx="8610600" cy="13381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Calibri" panose="020F0502020204030204" pitchFamily="34" charset="0"/>
              <a:buChar char="&gt;"/>
              <a:defRPr sz="2800" b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alibri Light" panose="020F0302020204030204" pitchFamily="34" charset="0"/>
              <a:buChar char="─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/>
              <a:t>A consortium representing the GREN would maintain the “top” level instance module.</a:t>
            </a:r>
          </a:p>
          <a:p>
            <a:pPr lvl="1"/>
            <a:r>
              <a:rPr lang="en-CA" dirty="0"/>
              <a:t>This would provide the visualization of the entire GREN.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995E9C-998D-DF45-9730-32AD62292D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942" y="2797210"/>
            <a:ext cx="3192027" cy="23940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73B3FDC-92F8-2C48-A670-7B5C08276A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916" y="2453080"/>
            <a:ext cx="3922142" cy="29416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Hierarchical Federated Distribution</a:t>
            </a:r>
          </a:p>
        </p:txBody>
      </p:sp>
    </p:spTree>
    <p:extLst>
      <p:ext uri="{BB962C8B-B14F-4D97-AF65-F5344CB8AC3E}">
        <p14:creationId xmlns:p14="http://schemas.microsoft.com/office/powerpoint/2010/main" val="324986493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ANARIE 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5325C"/>
      </a:accent1>
      <a:accent2>
        <a:srgbClr val="E56317"/>
      </a:accent2>
      <a:accent3>
        <a:srgbClr val="3A6E64"/>
      </a:accent3>
      <a:accent4>
        <a:srgbClr val="233F70"/>
      </a:accent4>
      <a:accent5>
        <a:srgbClr val="C00000"/>
      </a:accent5>
      <a:accent6>
        <a:srgbClr val="757070"/>
      </a:accent6>
      <a:hlink>
        <a:srgbClr val="1F3864"/>
      </a:hlink>
      <a:folHlink>
        <a:srgbClr val="2F5496"/>
      </a:folHlink>
    </a:clrScheme>
    <a:fontScheme name="Calibri / Calibri Light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3E4265C-EC69-4968-8B38-336E43C0CF2D}" vid="{A228D2F2-8295-46CC-A845-8795C949C5C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33c888c-8685-4fc8-a8d8-dbccc705e524">375HZN6CS6Q7-29-30</_dlc_DocId>
    <_dlc_DocIdUrl xmlns="833c888c-8685-4fc8-a8d8-dbccc705e524">
      <Url>https://my.canarie.ca/dept/mrktcomm/_layouts/15/DocIdRedir.aspx?ID=375HZN6CS6Q7-29-30</Url>
      <Description>375HZN6CS6Q7-29-30</Description>
    </_dlc_DocIdUrl>
    <Sensitivity xmlns="833c888c-8685-4fc8-a8d8-dbccc705e524">Private</Sensitivity>
    <p8ce8c627e66404b96e217db7a5f9624 xmlns="833c888c-8685-4fc8-a8d8-dbccc705e524">
      <Terms xmlns="http://schemas.microsoft.com/office/infopath/2007/PartnerControls"/>
    </p8ce8c627e66404b96e217db7a5f9624>
    <pd0912b339754864bc3ad93779f3ca43 xmlns="833c888c-8685-4fc8-a8d8-dbccc705e524">
      <Terms xmlns="http://schemas.microsoft.com/office/infopath/2007/PartnerControls"/>
    </pd0912b339754864bc3ad93779f3ca43>
    <TaxCatchAll xmlns="833c888c-8685-4fc8-a8d8-dbccc705e524"/>
    <l795304b0e82401e913191c110086d15 xmlns="833c888c-8685-4fc8-a8d8-dbccc705e524">
      <Terms xmlns="http://schemas.microsoft.com/office/infopath/2007/PartnerControls"/>
    </l795304b0e82401e913191c110086d15>
    <TaxKeywordTaxHTField xmlns="833c888c-8685-4fc8-a8d8-dbccc705e524">
      <Terms xmlns="http://schemas.microsoft.com/office/infopath/2007/PartnerControls"/>
    </TaxKeywordTaxHTField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Template" ma:contentTypeID="0x0101004300A40306E4BA4BB098EC6CABE271154000039D7439ECD0894FAC3ECEA01B09BD59" ma:contentTypeVersion="10" ma:contentTypeDescription="" ma:contentTypeScope="" ma:versionID="82f38c6e37caf126c6b29544ed4e0708">
  <xsd:schema xmlns:xsd="http://www.w3.org/2001/XMLSchema" xmlns:xs="http://www.w3.org/2001/XMLSchema" xmlns:p="http://schemas.microsoft.com/office/2006/metadata/properties" xmlns:ns2="833c888c-8685-4fc8-a8d8-dbccc705e524" targetNamespace="http://schemas.microsoft.com/office/2006/metadata/properties" ma:root="true" ma:fieldsID="b47ed52df9c90cec19983cf3c74e3c11" ns2:_="">
    <xsd:import namespace="833c888c-8685-4fc8-a8d8-dbccc705e524"/>
    <xsd:element name="properties">
      <xsd:complexType>
        <xsd:sequence>
          <xsd:element name="documentManagement">
            <xsd:complexType>
              <xsd:all>
                <xsd:element ref="ns2:Sensitivity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p8ce8c627e66404b96e217db7a5f9624" minOccurs="0"/>
                <xsd:element ref="ns2:pd0912b339754864bc3ad93779f3ca43" minOccurs="0"/>
                <xsd:element ref="ns2:TaxKeywordTaxHTField" minOccurs="0"/>
                <xsd:element ref="ns2:l795304b0e82401e913191c110086d15" minOccurs="0"/>
                <xsd:element ref="ns2:_dlc_Doc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3c888c-8685-4fc8-a8d8-dbccc705e524" elementFormDefault="qualified">
    <xsd:import namespace="http://schemas.microsoft.com/office/2006/documentManagement/types"/>
    <xsd:import namespace="http://schemas.microsoft.com/office/infopath/2007/PartnerControls"/>
    <xsd:element name="Sensitivity" ma:index="5" ma:displayName="Sensitivity" ma:default="Private" ma:format="RadioButtons" ma:internalName="Sensitivity">
      <xsd:simpleType>
        <xsd:restriction base="dms:Choice">
          <xsd:enumeration value="Private"/>
          <xsd:enumeration value="Public"/>
        </xsd:restriction>
      </xsd:simpleType>
    </xsd:element>
    <xsd:element name="_dlc_DocIdUrl" ma:index="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7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8" nillable="true" ma:displayName="Taxonomy Catch All Column" ma:description="" ma:hidden="true" ma:list="{2bec7c80-d7e1-4f13-a1a3-39af38bea81d}" ma:internalName="TaxCatchAll" ma:showField="CatchAllData" ma:web="833c888c-8685-4fc8-a8d8-dbccc705e5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description="" ma:hidden="true" ma:list="{2bec7c80-d7e1-4f13-a1a3-39af38bea81d}" ma:internalName="TaxCatchAllLabel" ma:readOnly="true" ma:showField="CatchAllDataLabel" ma:web="833c888c-8685-4fc8-a8d8-dbccc705e5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8ce8c627e66404b96e217db7a5f9624" ma:index="13" nillable="true" ma:taxonomy="true" ma:internalName="p8ce8c627e66404b96e217db7a5f9624" ma:taxonomyFieldName="Project" ma:displayName="Project" ma:default="" ma:fieldId="{98ce8c62-7e66-404b-96e2-17db7a5f9624}" ma:taxonomyMulti="true" ma:sspId="7af4b5ff-3d1c-4a56-a3e0-ba1f60e248b5" ma:termSetId="1cc374e9-d14c-4705-b41f-da4b4c1bb36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d0912b339754864bc3ad93779f3ca43" ma:index="16" nillable="true" ma:taxonomy="true" ma:internalName="pd0912b339754864bc3ad93779f3ca43" ma:taxonomyFieldName="Service1" ma:displayName="Service" ma:default="" ma:fieldId="{9d0912b3-3975-4864-bc3a-d93779f3ca43}" ma:taxonomyMulti="true" ma:sspId="7af4b5ff-3d1c-4a56-a3e0-ba1f60e248b5" ma:termSetId="e54b5b8e-dd51-4b55-8da4-89388d2c539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18" nillable="true" ma:taxonomy="true" ma:internalName="TaxKeywordTaxHTField" ma:taxonomyFieldName="TaxKeyword" ma:displayName="Enterprise Keywords" ma:fieldId="{23f27201-bee3-471e-b2e7-b64fd8b7ca38}" ma:taxonomyMulti="true" ma:sspId="7af4b5ff-3d1c-4a56-a3e0-ba1f60e248b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l795304b0e82401e913191c110086d15" ma:index="20" nillable="true" ma:taxonomy="true" ma:internalName="l795304b0e82401e913191c110086d15" ma:taxonomyFieldName="Collaboration" ma:displayName="Collaboration" ma:default="" ma:fieldId="{5795304b-0e82-401e-9131-91c110086d15}" ma:taxonomyMulti="true" ma:sspId="7af4b5ff-3d1c-4a56-a3e0-ba1f60e248b5" ma:termSetId="e8bac79b-5986-4c04-9ce8-7cd75c4df22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2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7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4575C6-CEB4-4161-8B58-B87DA37C50E3}">
  <ds:schemaRefs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833c888c-8685-4fc8-a8d8-dbccc705e524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A6F5B66-FEE8-481C-B2C9-4C6E8C2EF6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F50E1A-C623-4D62-AA45-1F49154C107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5935D487-343C-40FC-85F4-BB5F1D98C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3c888c-8685-4fc8-a8d8-dbccc705e5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4567</TotalTime>
  <Words>747</Words>
  <Application>Microsoft Macintosh PowerPoint</Application>
  <PresentationFormat>On-screen Show (4:3)</PresentationFormat>
  <Paragraphs>104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Gill Sans MT</vt:lpstr>
      <vt:lpstr>1_Office Theme</vt:lpstr>
      <vt:lpstr>GREN Map: High-Level Design Proposal </vt:lpstr>
      <vt:lpstr>Objective</vt:lpstr>
      <vt:lpstr>Challenges</vt:lpstr>
      <vt:lpstr>Peer Projects</vt:lpstr>
      <vt:lpstr>Proposed Solution</vt:lpstr>
      <vt:lpstr>High Level</vt:lpstr>
      <vt:lpstr>Actually…</vt:lpstr>
      <vt:lpstr>The “Flexible Module”</vt:lpstr>
      <vt:lpstr>Hierarchical Federated Distribution</vt:lpstr>
      <vt:lpstr>Module Extended Features</vt:lpstr>
      <vt:lpstr>Participation Request</vt:lpstr>
      <vt:lpstr>Work Packages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CANARIE Template </dc:title>
  <dc:creator>Ryan Davies</dc:creator>
  <cp:lastModifiedBy>Ryan Davies</cp:lastModifiedBy>
  <cp:revision>22</cp:revision>
  <cp:lastPrinted>2015-03-12T20:01:27Z</cp:lastPrinted>
  <dcterms:created xsi:type="dcterms:W3CDTF">2019-10-01T03:35:09Z</dcterms:created>
  <dcterms:modified xsi:type="dcterms:W3CDTF">2019-10-14T13:49:01Z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82ad8217-4edd-4746-8fc0-48ad16b4a6c8</vt:lpwstr>
  </property>
  <property fmtid="{D5CDD505-2E9C-101B-9397-08002B2CF9AE}" pid="3" name="ContentTypeId">
    <vt:lpwstr>0x0101004300A40306E4BA4BB098EC6CABE271154000039D7439ECD0894FAC3ECEA01B09BD59</vt:lpwstr>
  </property>
  <property fmtid="{D5CDD505-2E9C-101B-9397-08002B2CF9AE}" pid="4" name="TaxKeyword">
    <vt:lpwstr/>
  </property>
  <property fmtid="{D5CDD505-2E9C-101B-9397-08002B2CF9AE}" pid="5" name="Project">
    <vt:lpwstr/>
  </property>
  <property fmtid="{D5CDD505-2E9C-101B-9397-08002B2CF9AE}" pid="6" name="Service1">
    <vt:lpwstr/>
  </property>
  <property fmtid="{D5CDD505-2E9C-101B-9397-08002B2CF9AE}" pid="7" name="Collaboration">
    <vt:lpwstr/>
  </property>
</Properties>
</file>