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38" r:id="rId1"/>
    <p:sldMasterId id="2147483745" r:id="rId2"/>
  </p:sldMasterIdLst>
  <p:notesMasterIdLst>
    <p:notesMasterId r:id="rId47"/>
  </p:notesMasterIdLst>
  <p:sldIdLst>
    <p:sldId id="261" r:id="rId3"/>
    <p:sldId id="263" r:id="rId4"/>
    <p:sldId id="264" r:id="rId5"/>
    <p:sldId id="313" r:id="rId6"/>
    <p:sldId id="276" r:id="rId7"/>
    <p:sldId id="269" r:id="rId8"/>
    <p:sldId id="314" r:id="rId9"/>
    <p:sldId id="356" r:id="rId10"/>
    <p:sldId id="354" r:id="rId11"/>
    <p:sldId id="362" r:id="rId12"/>
    <p:sldId id="279" r:id="rId13"/>
    <p:sldId id="282" r:id="rId14"/>
    <p:sldId id="283" r:id="rId15"/>
    <p:sldId id="284" r:id="rId16"/>
    <p:sldId id="287" r:id="rId17"/>
    <p:sldId id="288" r:id="rId18"/>
    <p:sldId id="292" r:id="rId19"/>
    <p:sldId id="293" r:id="rId20"/>
    <p:sldId id="295" r:id="rId21"/>
    <p:sldId id="359" r:id="rId22"/>
    <p:sldId id="360" r:id="rId23"/>
    <p:sldId id="296" r:id="rId24"/>
    <p:sldId id="301" r:id="rId25"/>
    <p:sldId id="303" r:id="rId26"/>
    <p:sldId id="305" r:id="rId27"/>
    <p:sldId id="308" r:id="rId28"/>
    <p:sldId id="309" r:id="rId29"/>
    <p:sldId id="310" r:id="rId30"/>
    <p:sldId id="311" r:id="rId31"/>
    <p:sldId id="312" r:id="rId32"/>
    <p:sldId id="361" r:id="rId33"/>
    <p:sldId id="323" r:id="rId34"/>
    <p:sldId id="325" r:id="rId35"/>
    <p:sldId id="326" r:id="rId36"/>
    <p:sldId id="327" r:id="rId37"/>
    <p:sldId id="328" r:id="rId38"/>
    <p:sldId id="329" r:id="rId39"/>
    <p:sldId id="330" r:id="rId40"/>
    <p:sldId id="334" r:id="rId41"/>
    <p:sldId id="336" r:id="rId42"/>
    <p:sldId id="340" r:id="rId43"/>
    <p:sldId id="341" r:id="rId44"/>
    <p:sldId id="342" r:id="rId45"/>
    <p:sldId id="256" r:id="rId4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nold Nipper" initials="AN" lastIdx="2" clrIdx="0">
    <p:extLst>
      <p:ext uri="{19B8F6BF-5375-455C-9EA6-DF929625EA0E}">
        <p15:presenceInfo xmlns:p15="http://schemas.microsoft.com/office/powerpoint/2012/main" userId="72f061adc99fd1a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84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19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commentAuthors" Target="commentAuthors.xml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2-14T12:01:03.202" idx="2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52B3A1-B8C9-40A2-8E07-9D90A11768B2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6AB201-1B2D-4C58-A5F5-2B8A9618FA8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096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743580-BD9A-7E4D-9B95-C3F65FCA005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6224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Users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click</a:t>
            </a:r>
            <a:r>
              <a:rPr lang="de-DE" dirty="0"/>
              <a:t> „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contact</a:t>
            </a:r>
            <a:r>
              <a:rPr lang="de-DE" dirty="0"/>
              <a:t>“ </a:t>
            </a:r>
            <a:r>
              <a:rPr lang="de-DE" dirty="0" err="1"/>
              <a:t>and</a:t>
            </a:r>
            <a:r>
              <a:rPr lang="de-DE" dirty="0"/>
              <a:t> „save“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store</a:t>
            </a:r>
            <a:r>
              <a:rPr lang="de-DE" dirty="0"/>
              <a:t> </a:t>
            </a:r>
            <a:r>
              <a:rPr lang="de-DE" dirty="0" err="1"/>
              <a:t>contacts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43580-BD9A-7E4D-9B95-C3F65FCA005D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8809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43580-BD9A-7E4D-9B95-C3F65FCA005D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4084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6AB201-1B2D-4C58-A5F5-2B8A9618FA8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0561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6AB201-1B2D-4C58-A5F5-2B8A9618FA8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1432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743580-BD9A-7E4D-9B95-C3F65FCA005D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8882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6AB201-1B2D-4C58-A5F5-2B8A9618FA8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89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743580-BD9A-7E4D-9B95-C3F65FCA005D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731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6AB201-1B2D-4C58-A5F5-2B8A9618FA8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138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743580-BD9A-7E4D-9B95-C3F65FCA005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022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6AB201-1B2D-4C58-A5F5-2B8A9618FA8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2526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743580-BD9A-7E4D-9B95-C3F65FCA005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2833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r>
              <a:rPr lang="en-US" dirty="0"/>
              <a:t>Logo</a:t>
            </a:r>
            <a:r>
              <a:rPr lang="en-US" baseline="0" dirty="0"/>
              <a:t> height proportions: 100%, 85%, 65%, 40%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743580-BD9A-7E4D-9B95-C3F65FCA005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7648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Trainer: </a:t>
            </a:r>
            <a:r>
              <a:rPr lang="de-DE" dirty="0" err="1"/>
              <a:t>Make</a:t>
            </a:r>
            <a:r>
              <a:rPr lang="de-DE" dirty="0"/>
              <a:t> </a:t>
            </a:r>
            <a:r>
              <a:rPr lang="de-DE" dirty="0" err="1"/>
              <a:t>sure</a:t>
            </a:r>
            <a:r>
              <a:rPr lang="de-DE" dirty="0"/>
              <a:t> private AS </a:t>
            </a:r>
            <a:r>
              <a:rPr lang="de-DE" dirty="0" err="1"/>
              <a:t>validation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either</a:t>
            </a:r>
            <a:r>
              <a:rPr lang="de-DE" dirty="0"/>
              <a:t> „off“ </a:t>
            </a:r>
            <a:r>
              <a:rPr lang="de-DE" dirty="0" err="1"/>
              <a:t>or</a:t>
            </a:r>
            <a:r>
              <a:rPr lang="de-DE" dirty="0"/>
              <a:t> AS </a:t>
            </a:r>
            <a:r>
              <a:rPr lang="de-DE" dirty="0" err="1"/>
              <a:t>numbers</a:t>
            </a:r>
            <a:r>
              <a:rPr lang="de-DE" dirty="0"/>
              <a:t> 64501-64520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pre-entered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database</a:t>
            </a:r>
            <a:r>
              <a:rPr lang="de-DE" dirty="0"/>
              <a:t>:</a:t>
            </a:r>
          </a:p>
          <a:p>
            <a:endParaRPr lang="de-DE" dirty="0"/>
          </a:p>
          <a:p>
            <a:pPr marL="171450" indent="-171450">
              <a:buFontTx/>
              <a:buChar char="-"/>
            </a:pPr>
            <a:r>
              <a:rPr lang="de-DE" dirty="0" err="1"/>
              <a:t>use</a:t>
            </a:r>
            <a:r>
              <a:rPr lang="de-DE" dirty="0"/>
              <a:t> URL http://localhost:2002/</a:t>
            </a:r>
            <a:r>
              <a:rPr lang="de-DE" dirty="0" err="1"/>
              <a:t>cp</a:t>
            </a:r>
            <a:r>
              <a:rPr lang="de-DE" dirty="0"/>
              <a:t>/</a:t>
            </a:r>
            <a:r>
              <a:rPr lang="de-DE" dirty="0" err="1"/>
              <a:t>peeringdb_server</a:t>
            </a:r>
            <a:r>
              <a:rPr lang="de-DE" dirty="0"/>
              <a:t>/</a:t>
            </a:r>
            <a:r>
              <a:rPr lang="de-DE" dirty="0" err="1"/>
              <a:t>network</a:t>
            </a:r>
            <a:r>
              <a:rPr lang="de-DE" dirty="0"/>
              <a:t>/</a:t>
            </a:r>
            <a:r>
              <a:rPr lang="de-DE" dirty="0" err="1"/>
              <a:t>add</a:t>
            </a:r>
            <a:r>
              <a:rPr lang="de-DE" dirty="0"/>
              <a:t>/ but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only</a:t>
            </a:r>
            <a:r>
              <a:rPr lang="de-DE" dirty="0"/>
              <a:t> AS </a:t>
            </a:r>
            <a:r>
              <a:rPr lang="de-DE" dirty="0" err="1"/>
              <a:t>number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name</a:t>
            </a:r>
            <a:endParaRPr lang="de-DE" dirty="0"/>
          </a:p>
          <a:p>
            <a:pPr marL="171450" indent="-171450">
              <a:buFontTx/>
              <a:buChar char="-"/>
            </a:pPr>
            <a:r>
              <a:rPr lang="de-DE" dirty="0" err="1"/>
              <a:t>Put</a:t>
            </a:r>
            <a:r>
              <a:rPr lang="de-DE" dirty="0"/>
              <a:t> 0 </a:t>
            </a:r>
            <a:r>
              <a:rPr lang="de-DE" dirty="0" err="1"/>
              <a:t>into</a:t>
            </a:r>
            <a:r>
              <a:rPr lang="de-DE" dirty="0"/>
              <a:t> ipv4 </a:t>
            </a:r>
            <a:r>
              <a:rPr lang="de-DE" dirty="0" err="1"/>
              <a:t>and</a:t>
            </a:r>
            <a:r>
              <a:rPr lang="de-DE" dirty="0"/>
              <a:t> ipv6 </a:t>
            </a:r>
            <a:r>
              <a:rPr lang="de-DE" dirty="0" err="1"/>
              <a:t>prefixes</a:t>
            </a:r>
            <a:r>
              <a:rPr lang="de-DE"/>
              <a:t> </a:t>
            </a:r>
            <a:endParaRPr lang="de-DE" dirty="0"/>
          </a:p>
          <a:p>
            <a:pPr marL="171450" indent="-171450">
              <a:buFontTx/>
              <a:buChar char="-"/>
            </a:pPr>
            <a:r>
              <a:rPr lang="de-DE" dirty="0"/>
              <a:t>Klick on </a:t>
            </a:r>
            <a:r>
              <a:rPr lang="de-DE" dirty="0" err="1"/>
              <a:t>the</a:t>
            </a:r>
            <a:r>
              <a:rPr lang="de-DE" dirty="0"/>
              <a:t> „+“ </a:t>
            </a:r>
            <a:r>
              <a:rPr lang="de-DE" dirty="0" err="1"/>
              <a:t>beside</a:t>
            </a:r>
            <a:r>
              <a:rPr lang="de-DE" dirty="0"/>
              <a:t> „Organisation“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an Organisation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well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43580-BD9A-7E4D-9B95-C3F65FCA005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5992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Trainer:</a:t>
            </a:r>
          </a:p>
          <a:p>
            <a:pPr marL="171450" indent="-171450">
              <a:buFontTx/>
              <a:buChar char="-"/>
            </a:pPr>
            <a:r>
              <a:rPr lang="de-DE" dirty="0" err="1"/>
              <a:t>Approve</a:t>
            </a:r>
            <a:r>
              <a:rPr lang="de-DE" dirty="0"/>
              <a:t> </a:t>
            </a:r>
            <a:r>
              <a:rPr lang="de-DE" dirty="0" err="1"/>
              <a:t>pending</a:t>
            </a:r>
            <a:r>
              <a:rPr lang="de-DE" dirty="0"/>
              <a:t> </a:t>
            </a:r>
            <a:r>
              <a:rPr lang="de-DE" dirty="0" err="1"/>
              <a:t>affiliate</a:t>
            </a:r>
            <a:r>
              <a:rPr lang="de-DE" dirty="0"/>
              <a:t> </a:t>
            </a:r>
            <a:r>
              <a:rPr lang="de-DE" dirty="0" err="1"/>
              <a:t>requests</a:t>
            </a:r>
            <a:endParaRPr lang="de-DE" dirty="0"/>
          </a:p>
          <a:p>
            <a:pPr marL="171450" indent="-171450">
              <a:buFontTx/>
              <a:buChar char="-"/>
            </a:pPr>
            <a:r>
              <a:rPr lang="de-DE" dirty="0"/>
              <a:t>URL </a:t>
            </a:r>
            <a:r>
              <a:rPr lang="de-DE" dirty="0" err="1"/>
              <a:t>is</a:t>
            </a:r>
            <a:r>
              <a:rPr lang="de-DE" dirty="0"/>
              <a:t> /</a:t>
            </a:r>
            <a:r>
              <a:rPr lang="de-DE" dirty="0" err="1"/>
              <a:t>cp</a:t>
            </a:r>
            <a:r>
              <a:rPr lang="de-DE" dirty="0"/>
              <a:t>/</a:t>
            </a:r>
            <a:r>
              <a:rPr lang="de-DE" dirty="0" err="1"/>
              <a:t>peeringdb_server</a:t>
            </a:r>
            <a:r>
              <a:rPr lang="de-DE" dirty="0"/>
              <a:t>/</a:t>
            </a:r>
            <a:r>
              <a:rPr lang="de-DE" dirty="0" err="1"/>
              <a:t>userorgaffiliationrequest</a:t>
            </a:r>
            <a:r>
              <a:rPr lang="de-DE" dirty="0"/>
              <a:t>/</a:t>
            </a:r>
          </a:p>
          <a:p>
            <a:pPr marL="171450" indent="-171450">
              <a:buFontTx/>
              <a:buChar char="-"/>
            </a:pP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search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„User </a:t>
            </a:r>
            <a:r>
              <a:rPr lang="de-DE" dirty="0" err="1"/>
              <a:t>to</a:t>
            </a:r>
            <a:r>
              <a:rPr lang="de-DE" dirty="0"/>
              <a:t> Organisation Affiliation </a:t>
            </a:r>
            <a:r>
              <a:rPr lang="de-DE" dirty="0" err="1"/>
              <a:t>Requests</a:t>
            </a:r>
            <a:r>
              <a:rPr lang="de-DE" dirty="0"/>
              <a:t>“</a:t>
            </a:r>
          </a:p>
          <a:p>
            <a:pPr marL="171450" indent="-171450">
              <a:buFontTx/>
              <a:buChar char="-"/>
            </a:pPr>
            <a:r>
              <a:rPr lang="de-DE" dirty="0"/>
              <a:t>Click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user</a:t>
            </a:r>
            <a:r>
              <a:rPr lang="de-DE" dirty="0"/>
              <a:t> </a:t>
            </a:r>
            <a:r>
              <a:rPr lang="de-DE" dirty="0" err="1"/>
              <a:t>name</a:t>
            </a:r>
            <a:endParaRPr lang="de-DE" dirty="0"/>
          </a:p>
          <a:p>
            <a:pPr marL="171450" indent="-171450">
              <a:buFontTx/>
              <a:buChar char="-"/>
            </a:pPr>
            <a:r>
              <a:rPr lang="de-DE" dirty="0"/>
              <a:t>Set </a:t>
            </a:r>
            <a:r>
              <a:rPr lang="de-DE" dirty="0" err="1"/>
              <a:t>status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</a:p>
          <a:p>
            <a:pPr marL="171450" indent="-171450">
              <a:buFontTx/>
              <a:buChar char="-"/>
            </a:pPr>
            <a:r>
              <a:rPr lang="de-DE" dirty="0"/>
              <a:t>Click on „Add </a:t>
            </a:r>
            <a:r>
              <a:rPr lang="de-DE" dirty="0" err="1"/>
              <a:t>user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Organisation...“</a:t>
            </a:r>
            <a:r>
              <a:rPr lang="de-DE" dirty="0" err="1"/>
              <a:t>approved</a:t>
            </a:r>
            <a:r>
              <a:rPr lang="de-DE" dirty="0"/>
              <a:t>“</a:t>
            </a:r>
          </a:p>
          <a:p>
            <a:pPr marL="171450" indent="-171450">
              <a:buFontTx/>
              <a:buChar char="-"/>
            </a:pPr>
            <a:r>
              <a:rPr lang="de-DE" dirty="0"/>
              <a:t>Click on save</a:t>
            </a:r>
          </a:p>
          <a:p>
            <a:pPr marL="171450" indent="-171450">
              <a:buFontTx/>
              <a:buChar char="-"/>
            </a:pP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43580-BD9A-7E4D-9B95-C3F65FCA005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0088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Trainer: </a:t>
            </a:r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want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talk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</a:t>
            </a:r>
            <a:r>
              <a:rPr lang="de-DE" dirty="0" err="1"/>
              <a:t>peering</a:t>
            </a:r>
            <a:r>
              <a:rPr lang="de-DE" dirty="0"/>
              <a:t> </a:t>
            </a:r>
            <a:r>
              <a:rPr lang="de-DE" dirty="0" err="1"/>
              <a:t>policies</a:t>
            </a:r>
            <a:r>
              <a:rPr lang="de-DE" dirty="0"/>
              <a:t> </a:t>
            </a:r>
            <a:r>
              <a:rPr lang="de-DE" dirty="0" err="1"/>
              <a:t>around</a:t>
            </a:r>
            <a:r>
              <a:rPr lang="de-DE" dirty="0"/>
              <a:t>, </a:t>
            </a:r>
            <a:r>
              <a:rPr lang="de-DE" dirty="0" err="1"/>
              <a:t>now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43580-BD9A-7E4D-9B95-C3F65FCA005D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218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44068F3-6124-41E0-AFAE-9C6AF9DAD2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67719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15686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GNA-G Routing Working Group</a:t>
            </a:r>
          </a:p>
        </p:txBody>
      </p: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16AA26E7-E58F-4732-A753-4BE6BA0C5D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07172" y="6356350"/>
            <a:ext cx="1374228" cy="365125"/>
          </a:xfrm>
        </p:spPr>
        <p:txBody>
          <a:bodyPr/>
          <a:lstStyle>
            <a:lvl1pPr algn="ctr">
              <a:defRPr>
                <a:solidFill>
                  <a:schemeClr val="accent3"/>
                </a:solidFill>
              </a:defRPr>
            </a:lvl1pPr>
          </a:lstStyle>
          <a:p>
            <a:r>
              <a:rPr lang="de-DE"/>
              <a:t>2021-12-14</a:t>
            </a:r>
            <a:endParaRPr 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8DDBF27-D9DF-4E82-9DC5-532C4DFF92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269" y="1677194"/>
            <a:ext cx="2389462" cy="134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9140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2AC88B-249C-4C49-ABEA-93884FCF1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F682501-CB72-49C8-97A9-62A76E807D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77D5C4D-844A-4E92-A0B0-21A090FA9F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8D254CA-F821-4A26-88BE-F006050FDA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F9E4135C-6538-4C22-B81F-5A867AAF47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E0D4B9F-AE68-4237-BCE6-857D2BE71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2021-12-14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358331C-DE9B-43BD-B5F2-BF04736CD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GNA-G Routing Working Group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206C572-46F1-4674-B19A-8E53E815C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FE36B-2695-4A4B-9B19-FD7FB04D3F7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298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AF2ACA-E132-4898-810E-CCF31EF33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9E9FA5A-BF34-4620-8BC4-C164D5D60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2021-12-14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50CFBAD-0F3B-4E13-980A-99C5A0F85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GNA-G Routing Working Group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034FA69-7843-4CED-A1EB-5A978288F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FE36B-2695-4A4B-9B19-FD7FB04D3F7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698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572960D-CED5-47B2-8A38-2CDF83128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2021-12-14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9386C1F-3ACF-445E-8FE0-1C8B43A7D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GNA-G Routing Working Group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0AC6024-E140-428D-AF39-CC4B314C5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FE36B-2695-4A4B-9B19-FD7FB04D3F7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99548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EF4BB1-E6B5-442A-ACB5-8678C95E0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770915F-51E6-4DBD-B3E1-6215E0D18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8EB184E-0D75-424E-B4DD-97DC73AEE1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ACC55DA-310F-4591-BF07-565BBD2C9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2021-12-14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3946835-B8DC-4E17-A90D-D9D2D7746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GNA-G Routing Working Group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F6FF186-A822-4186-A9F7-F57631C4D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FE36B-2695-4A4B-9B19-FD7FB04D3F7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6134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09D0CB-B484-47B0-98A2-3BDA20929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16220C95-368C-4776-996E-5572825848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76A5C8D-D1DB-4E98-A2A2-5F347BBB3D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86B0AE2-2E26-4A1F-8C65-6050F0B25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2021-12-14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034E99A-A8F7-4A25-967C-9F946ACE4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GNA-G Routing Working Group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03AADB6-C45A-47DB-9FF9-B37B64002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FE36B-2695-4A4B-9B19-FD7FB04D3F7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80182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03A2A6-E4E1-4E47-8245-40DDC74EC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7965633-4A3D-49FB-8BD0-8DCE05379D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A65474C-295F-4EC3-ABFF-9CC0EE4EC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2021-12-14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964D570-59AB-4A16-AC91-65239D8C1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GNA-G Routing Working Group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41182AD-A8EC-4EF7-9DBA-DD4F010A9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FE36B-2695-4A4B-9B19-FD7FB04D3F7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46134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99DEA66-8C18-4BD9-A37C-61CB06C937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54D785F-2D3F-4DF6-A390-52C1B119F0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CC62DC7-9A85-4A62-9991-D42273433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2021-12-14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8FCC5FB-1442-4785-BCB7-931CED3CE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GNA-G Routing Working Group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5D98D1B-C69E-4523-850A-867DD9D1A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FE36B-2695-4A4B-9B19-FD7FB04D3F7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2494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76AB45F-6661-4ADC-878D-B54FA76F1765}"/>
              </a:ext>
            </a:extLst>
          </p:cNvPr>
          <p:cNvSpPr/>
          <p:nvPr userDrawn="1"/>
        </p:nvSpPr>
        <p:spPr>
          <a:xfrm>
            <a:off x="0" y="0"/>
            <a:ext cx="12192000" cy="1188720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1" y="91440"/>
            <a:ext cx="11866179" cy="1005840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655" y="1323050"/>
            <a:ext cx="11866179" cy="47646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07172" y="6356350"/>
            <a:ext cx="1374228" cy="365125"/>
          </a:xfrm>
        </p:spPr>
        <p:txBody>
          <a:bodyPr/>
          <a:lstStyle>
            <a:lvl1pPr algn="ctr">
              <a:defRPr>
                <a:solidFill>
                  <a:schemeClr val="accent3"/>
                </a:solidFill>
              </a:defRPr>
            </a:lvl1pPr>
          </a:lstStyle>
          <a:p>
            <a:r>
              <a:rPr lang="de-DE"/>
              <a:t>2021-12-14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GNA-G Routing Working Group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80634" y="6356350"/>
            <a:ext cx="2743200" cy="36512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62CB1E8-EC63-49BB-A3D2-FEC67037859C}" type="slidenum">
              <a:rPr lang="en-US" smtClean="0"/>
              <a:pPr/>
              <a:t>‹Nr.›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5164249-91A1-4D2A-9CF7-71453ED88675}"/>
              </a:ext>
            </a:extLst>
          </p:cNvPr>
          <p:cNvCxnSpPr/>
          <p:nvPr userDrawn="1"/>
        </p:nvCxnSpPr>
        <p:spPr>
          <a:xfrm>
            <a:off x="0" y="6222019"/>
            <a:ext cx="121920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482BDD55-9A05-48CA-9482-088EEC1CDC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78" y="6352443"/>
            <a:ext cx="1583094" cy="36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697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5C00BF8-28BB-479D-9C96-73040C9D9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GNA-G Routing Working Group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113F12F-1F91-4D85-8CB1-8673884C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07172" y="6356350"/>
            <a:ext cx="1374228" cy="365125"/>
          </a:xfrm>
        </p:spPr>
        <p:txBody>
          <a:bodyPr/>
          <a:lstStyle>
            <a:lvl1pPr algn="ctr">
              <a:defRPr>
                <a:solidFill>
                  <a:schemeClr val="accent3"/>
                </a:solidFill>
              </a:defRPr>
            </a:lvl1pPr>
          </a:lstStyle>
          <a:p>
            <a:r>
              <a:rPr lang="de-DE"/>
              <a:t>2021-12-14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8FFD146-3782-4184-835C-3995F65C4D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52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2911" y="1319142"/>
            <a:ext cx="5722882" cy="47646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22429" y="1326961"/>
            <a:ext cx="6001406" cy="4756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665ED1-E577-4509-B7C1-C1FC69CDFC3E}"/>
              </a:ext>
            </a:extLst>
          </p:cNvPr>
          <p:cNvSpPr/>
          <p:nvPr userDrawn="1"/>
        </p:nvSpPr>
        <p:spPr>
          <a:xfrm>
            <a:off x="0" y="0"/>
            <a:ext cx="12192000" cy="1188720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D52B90F-9AD1-422B-98C7-3A41E2EE2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911" y="91440"/>
            <a:ext cx="11866179" cy="1005840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FAA41DC7-714E-4950-9396-B671A281AF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07172" y="6356350"/>
            <a:ext cx="1374228" cy="365125"/>
          </a:xfrm>
        </p:spPr>
        <p:txBody>
          <a:bodyPr/>
          <a:lstStyle>
            <a:lvl1pPr algn="ctr">
              <a:defRPr>
                <a:solidFill>
                  <a:schemeClr val="accent3"/>
                </a:solidFill>
              </a:defRPr>
            </a:lvl1pPr>
          </a:lstStyle>
          <a:p>
            <a:r>
              <a:rPr lang="de-DE"/>
              <a:t>2021-12-14</a:t>
            </a:r>
            <a:endParaRPr lang="en-US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4740C9EE-9E65-4139-93AD-F8971BD33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GNA-G Routing Working Group</a:t>
            </a:r>
            <a:endParaRPr lang="en-US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902F2FF1-CB0B-4524-B9A0-785D85629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0634" y="6356350"/>
            <a:ext cx="2743200" cy="36512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62CB1E8-EC63-49BB-A3D2-FEC67037859C}" type="slidenum">
              <a:rPr lang="en-US" smtClean="0"/>
              <a:pPr/>
              <a:t>‹Nr.›</a:t>
            </a:fld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22A7EEC-A7D2-40A0-B50F-175A8EF2930D}"/>
              </a:ext>
            </a:extLst>
          </p:cNvPr>
          <p:cNvCxnSpPr/>
          <p:nvPr userDrawn="1"/>
        </p:nvCxnSpPr>
        <p:spPr>
          <a:xfrm>
            <a:off x="0" y="6222019"/>
            <a:ext cx="121920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A79BC43A-45AB-44F6-A17D-F05B0724E1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78" y="6352443"/>
            <a:ext cx="1583094" cy="36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940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6B311A4-D713-4B19-905E-3241BB8D0349}"/>
              </a:ext>
            </a:extLst>
          </p:cNvPr>
          <p:cNvSpPr/>
          <p:nvPr userDrawn="1"/>
        </p:nvSpPr>
        <p:spPr>
          <a:xfrm>
            <a:off x="0" y="0"/>
            <a:ext cx="12192000" cy="1188720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0EA1496-A1D3-4145-BE68-D01212352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911" y="91440"/>
            <a:ext cx="11866179" cy="1005840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9127EC74-6BC1-4BB9-B93B-4AF06A4298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07172" y="6356350"/>
            <a:ext cx="1374228" cy="365125"/>
          </a:xfrm>
        </p:spPr>
        <p:txBody>
          <a:bodyPr/>
          <a:lstStyle>
            <a:lvl1pPr algn="ctr">
              <a:defRPr>
                <a:solidFill>
                  <a:schemeClr val="accent3"/>
                </a:solidFill>
              </a:defRPr>
            </a:lvl1pPr>
          </a:lstStyle>
          <a:p>
            <a:r>
              <a:rPr lang="de-DE"/>
              <a:t>2021-12-14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0AFB73D-F418-4FFE-8CE1-7DBA55F0D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GNA-G Routing Working Group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C32F0F3-834C-4B2A-BBC2-161AE7D84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0634" y="6356350"/>
            <a:ext cx="2743200" cy="36512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62CB1E8-EC63-49BB-A3D2-FEC67037859C}" type="slidenum">
              <a:rPr lang="en-US" smtClean="0"/>
              <a:pPr/>
              <a:t>‹Nr.›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BF0C75F-F327-409C-908D-8CF252F86260}"/>
              </a:ext>
            </a:extLst>
          </p:cNvPr>
          <p:cNvCxnSpPr/>
          <p:nvPr userDrawn="1"/>
        </p:nvCxnSpPr>
        <p:spPr>
          <a:xfrm>
            <a:off x="0" y="6222019"/>
            <a:ext cx="121920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55C1EEF5-1647-4DCB-9C0B-1422F6B363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78" y="6352443"/>
            <a:ext cx="1583094" cy="36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213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8F873A-9BB0-444C-B401-BD94E3A76A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BB83294-CA15-4BD7-B1CD-2F44ABE1CE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7F1D73E-D78C-452D-BAC7-AB2B83355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2021-12-14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8489116-B5F7-4475-96E3-E0A01580B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GNA-G Routing Working Group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01218D4-0C03-4C99-9204-7D893A82E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FE36B-2695-4A4B-9B19-FD7FB04D3F7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9300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27A936-5037-4C1C-A462-AA011290A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A96C836-5046-4C48-884B-F4B7970214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17D56EA-0008-4C81-9830-5F0896145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2021-12-14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1A4F087-73CD-4931-B971-E0DFBC6CF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GNA-G Routing Working Group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2881CE6-4157-4188-9645-26F5A2CC5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FE36B-2695-4A4B-9B19-FD7FB04D3F7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7880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065084-693E-45CB-B63F-90A38E6E7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EEF7ABA-2918-4A72-836A-251A1CB212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399F1B8-234C-4168-A97C-5BB785541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2021-12-14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3442732-4E65-4A84-AE19-B5EDC7929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GNA-G Routing Working Group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F90554A-B979-4DB2-A0DA-5EFF0C3E3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FE36B-2695-4A4B-9B19-FD7FB04D3F7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7123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DD9101-0593-463F-85FB-CB0138FBB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7312461-02B2-420D-9375-213EA89DBC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EF6E531-3D6B-411D-AF28-79A3CD150A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C107391-CC6B-498C-83CB-5F2E25BE3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2021-12-14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2BC8F72-F2B4-49BE-B480-21ED7C62B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GNA-G Routing Working Group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B48701F-DFBD-44E4-B1FD-3A5BCEAD0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FE36B-2695-4A4B-9B19-FD7FB04D3F7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6245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2021-12-14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GNA-G Routing Working Group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CB1E8-EC63-49BB-A3D2-FEC67037859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206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4" r:id="rId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DD9734A-6E15-4534-8833-27B0A23CF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E00F51C-81C0-4E16-8EB1-7CC53DCF5F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111EEF-DA68-4030-9B14-7F005CD188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2021-12-14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3C244F1-D8B2-4438-A566-3C7200205A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GNA-G Routing Working Group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C33A28C-87AF-4A64-AA93-928933E786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6FE36B-2695-4A4B-9B19-FD7FB04D3F7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4363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26" Type="http://schemas.openxmlformats.org/officeDocument/2006/relationships/image" Target="../media/image41.png"/><Relationship Id="rId39" Type="http://schemas.openxmlformats.org/officeDocument/2006/relationships/image" Target="../media/image54.png"/><Relationship Id="rId21" Type="http://schemas.openxmlformats.org/officeDocument/2006/relationships/image" Target="../media/image36.png"/><Relationship Id="rId34" Type="http://schemas.openxmlformats.org/officeDocument/2006/relationships/image" Target="../media/image49.png"/><Relationship Id="rId42" Type="http://schemas.openxmlformats.org/officeDocument/2006/relationships/image" Target="../media/image57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29" Type="http://schemas.openxmlformats.org/officeDocument/2006/relationships/image" Target="../media/image44.png"/><Relationship Id="rId41" Type="http://schemas.openxmlformats.org/officeDocument/2006/relationships/image" Target="../media/image5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jpeg"/><Relationship Id="rId11" Type="http://schemas.openxmlformats.org/officeDocument/2006/relationships/image" Target="../media/image26.png"/><Relationship Id="rId24" Type="http://schemas.openxmlformats.org/officeDocument/2006/relationships/image" Target="../media/image39.png"/><Relationship Id="rId32" Type="http://schemas.openxmlformats.org/officeDocument/2006/relationships/image" Target="../media/image47.png"/><Relationship Id="rId37" Type="http://schemas.openxmlformats.org/officeDocument/2006/relationships/image" Target="../media/image52.png"/><Relationship Id="rId40" Type="http://schemas.openxmlformats.org/officeDocument/2006/relationships/image" Target="../media/image55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23" Type="http://schemas.openxmlformats.org/officeDocument/2006/relationships/image" Target="../media/image38.jpeg"/><Relationship Id="rId28" Type="http://schemas.openxmlformats.org/officeDocument/2006/relationships/image" Target="../media/image43.png"/><Relationship Id="rId36" Type="http://schemas.openxmlformats.org/officeDocument/2006/relationships/image" Target="../media/image51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31" Type="http://schemas.openxmlformats.org/officeDocument/2006/relationships/image" Target="../media/image46.png"/><Relationship Id="rId4" Type="http://schemas.openxmlformats.org/officeDocument/2006/relationships/image" Target="../media/image19.jpe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7.jpeg"/><Relationship Id="rId27" Type="http://schemas.openxmlformats.org/officeDocument/2006/relationships/image" Target="../media/image42.png"/><Relationship Id="rId30" Type="http://schemas.openxmlformats.org/officeDocument/2006/relationships/image" Target="../media/image45.png"/><Relationship Id="rId35" Type="http://schemas.openxmlformats.org/officeDocument/2006/relationships/image" Target="../media/image50.png"/><Relationship Id="rId43" Type="http://schemas.openxmlformats.org/officeDocument/2006/relationships/image" Target="../media/image58.png"/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5" Type="http://schemas.openxmlformats.org/officeDocument/2006/relationships/image" Target="../media/image40.jpeg"/><Relationship Id="rId33" Type="http://schemas.openxmlformats.org/officeDocument/2006/relationships/image" Target="../media/image48.png"/><Relationship Id="rId38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tiff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tif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iff"/><Relationship Id="rId2" Type="http://schemas.openxmlformats.org/officeDocument/2006/relationships/image" Target="../media/image74.tiff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iff"/><Relationship Id="rId2" Type="http://schemas.openxmlformats.org/officeDocument/2006/relationships/image" Target="../media/image77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iff"/><Relationship Id="rId2" Type="http://schemas.openxmlformats.org/officeDocument/2006/relationships/image" Target="../media/image79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peeringdb.com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peeringdb.com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stedolan.github.io/jq/manual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hyperlink" Target="https://peeringdb.com/api/OBJ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peeringdb.com/api/poc" TargetMode="External"/><Relationship Id="rId2" Type="http://schemas.openxmlformats.org/officeDocument/2006/relationships/hyperlink" Target="https://username:password@peeringdb.com/api/poc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lists.peeringdb.com/cgi-bin/mailman/listinfo/pdb-gov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gov.peeringdb.com/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peeringdb.com/api/poc?net_id__in=$NETIDLST" TargetMode="External"/><Relationship Id="rId2" Type="http://schemas.openxmlformats.org/officeDocument/2006/relationships/hyperlink" Target="https://peeringdb.com/api/netixlan?ix_id=$IXPID" TargetMode="External"/><Relationship Id="rId1" Type="http://schemas.openxmlformats.org/officeDocument/2006/relationships/slideLayout" Target="../slideLayouts/slideLayout6.xml"/><Relationship Id="rId4" Type="http://schemas.openxmlformats.org/officeDocument/2006/relationships/comments" Target="../comments/commen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5.jpeg"/><Relationship Id="rId7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pdb-ops@lists.peeringdb.com" TargetMode="External"/><Relationship Id="rId2" Type="http://schemas.openxmlformats.org/officeDocument/2006/relationships/hyperlink" Target="mailto:admincom@lists.peeringdb.com" TargetMode="External"/><Relationship Id="rId1" Type="http://schemas.openxmlformats.org/officeDocument/2006/relationships/slideLayout" Target="../slideLayouts/slideLayout5.xml"/><Relationship Id="rId5" Type="http://schemas.openxmlformats.org/officeDocument/2006/relationships/hyperlink" Target="mailto:productcom@lists.peeringdb.com" TargetMode="External"/><Relationship Id="rId4" Type="http://schemas.openxmlformats.org/officeDocument/2006/relationships/hyperlink" Target="mailto:outreachcom@lists.peeringdb.com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docs.peeringdb.com/workflow/" TargetMode="External"/><Relationship Id="rId2" Type="http://schemas.openxmlformats.org/officeDocument/2006/relationships/hyperlink" Target="https://github.com/peeringdb/peeringdb/issue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hyperlink" Target="mailto:sponsorship@peeringdb.com" TargetMode="External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8D429-D17E-B04D-84C7-14A7FF0390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6123" y="1677194"/>
            <a:ext cx="10324123" cy="2387600"/>
          </a:xfrm>
        </p:spPr>
        <p:txBody>
          <a:bodyPr/>
          <a:lstStyle/>
          <a:p>
            <a:r>
              <a:rPr lang="de-DE" dirty="0" err="1"/>
              <a:t>Introduction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PeeringDB</a:t>
            </a:r>
            <a:endParaRPr lang="de-D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55B71B-BC9F-2742-83EE-CE00DB7E0FE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de-DE" dirty="0"/>
          </a:p>
          <a:p>
            <a:r>
              <a:rPr lang="de-DE" dirty="0"/>
              <a:t>Arnold Nipper</a:t>
            </a:r>
          </a:p>
          <a:p>
            <a:r>
              <a:rPr lang="de-DE" dirty="0"/>
              <a:t>arnold@peeringdb.com</a:t>
            </a:r>
          </a:p>
        </p:txBody>
      </p:sp>
    </p:spTree>
    <p:extLst>
      <p:ext uri="{BB962C8B-B14F-4D97-AF65-F5344CB8AC3E}">
        <p14:creationId xmlns:p14="http://schemas.microsoft.com/office/powerpoint/2010/main" val="3918050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 to our sponsors!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2021-12-14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GNA-G Routing Working Group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2F914-301C-3648-9BBD-214E8A4FA88A}" type="slidenum">
              <a:rPr lang="en-US" smtClean="0"/>
              <a:pPr/>
              <a:t>10</a:t>
            </a:fld>
            <a:endParaRPr lang="en-US" dirty="0"/>
          </a:p>
        </p:txBody>
      </p:sp>
      <p:graphicFrame>
        <p:nvGraphicFramePr>
          <p:cNvPr id="52" name="Table 51">
            <a:extLst>
              <a:ext uri="{FF2B5EF4-FFF2-40B4-BE49-F238E27FC236}">
                <a16:creationId xmlns:a16="http://schemas.microsoft.com/office/drawing/2014/main" id="{2C9CE1E6-1E16-43E4-BD53-3E37C670F5A8}"/>
              </a:ext>
            </a:extLst>
          </p:cNvPr>
          <p:cNvGraphicFramePr>
            <a:graphicFrameLocks noGrp="1" noChangeAspect="1"/>
          </p:cNvGraphicFramePr>
          <p:nvPr/>
        </p:nvGraphicFramePr>
        <p:xfrm>
          <a:off x="2820" y="1219229"/>
          <a:ext cx="12189179" cy="506673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278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613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88720">
                <a:tc>
                  <a:txBody>
                    <a:bodyPr/>
                    <a:lstStyle/>
                    <a:p>
                      <a:pPr algn="l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Diamond Sponsor</a:t>
                      </a:r>
                    </a:p>
                  </a:txBody>
                  <a:tcPr marR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4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7632">
                <a:tc>
                  <a:txBody>
                    <a:bodyPr/>
                    <a:lstStyle/>
                    <a:p>
                      <a:pPr algn="l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Platinum Sponsors</a:t>
                      </a:r>
                    </a:p>
                  </a:txBody>
                  <a:tcPr marR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4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75907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Gold </a:t>
                      </a:r>
                    </a:p>
                    <a:p>
                      <a:pPr algn="l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Sponsors</a:t>
                      </a:r>
                    </a:p>
                  </a:txBody>
                  <a:tcPr marR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4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54480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Silver</a:t>
                      </a:r>
                    </a:p>
                    <a:p>
                      <a:pPr algn="l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Sponsors</a:t>
                      </a:r>
                    </a:p>
                  </a:txBody>
                  <a:tcPr marR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4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8" name="Picture 47">
            <a:extLst>
              <a:ext uri="{FF2B5EF4-FFF2-40B4-BE49-F238E27FC236}">
                <a16:creationId xmlns:a16="http://schemas.microsoft.com/office/drawing/2014/main" id="{68506B57-C05C-4F61-BF70-3CB35B5015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4821" y="1341884"/>
            <a:ext cx="4277895" cy="9144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7CEA1098-6A04-42CB-B4FC-C88DED64273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6326" y="1341884"/>
            <a:ext cx="3030315" cy="914400"/>
          </a:xfrm>
          <a:prstGeom prst="rect">
            <a:avLst/>
          </a:prstGeom>
        </p:spPr>
      </p:pic>
      <p:pic>
        <p:nvPicPr>
          <p:cNvPr id="50" name="Picture 2" descr="https://www.peeringdb.com/media/logos/LACNIC.png">
            <a:extLst>
              <a:ext uri="{FF2B5EF4-FFF2-40B4-BE49-F238E27FC236}">
                <a16:creationId xmlns:a16="http://schemas.microsoft.com/office/drawing/2014/main" id="{90082D8C-F969-4180-8507-7C5F0E97B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9947" y="5369933"/>
            <a:ext cx="510921" cy="274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Picture 9" descr="NL-IX">
            <a:extLst>
              <a:ext uri="{FF2B5EF4-FFF2-40B4-BE49-F238E27FC236}">
                <a16:creationId xmlns:a16="http://schemas.microsoft.com/office/drawing/2014/main" id="{098CD3CE-C497-4405-A8BA-C0CBFF119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31597" y="5369933"/>
            <a:ext cx="479420" cy="274320"/>
          </a:xfrm>
          <a:prstGeom prst="rect">
            <a:avLst/>
          </a:prstGeom>
          <a:noFill/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1B398D45-BEAC-4DD3-BBEC-2CB69073295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7902" y="5369933"/>
            <a:ext cx="260032" cy="27432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920C99B0-6D40-49C8-AE3C-3B71EED5828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3298" y="5369933"/>
            <a:ext cx="710913" cy="27432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34867559-2699-433E-82FD-0A57546C9AC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7332" y="5369933"/>
            <a:ext cx="590185" cy="274320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319D980B-8114-4F4F-874B-4F20BD7053C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424" y="3645546"/>
            <a:ext cx="1097280" cy="36576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76EAB7A7-069A-4A1E-BA96-2DC9F5BFF2A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858" y="5369933"/>
            <a:ext cx="860309" cy="27432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BF916285-16BC-4D72-BA41-BAE5E839EE2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168" y="3645546"/>
            <a:ext cx="1095129" cy="365760"/>
          </a:xfrm>
          <a:prstGeom prst="rect">
            <a:avLst/>
          </a:prstGeom>
        </p:spPr>
      </p:pic>
      <p:pic>
        <p:nvPicPr>
          <p:cNvPr id="81" name="Picture 80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F369DA32-6647-41A0-9578-B4D11015C3A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211" y="5369933"/>
            <a:ext cx="470691" cy="274320"/>
          </a:xfrm>
          <a:prstGeom prst="rect">
            <a:avLst/>
          </a:prstGeom>
        </p:spPr>
      </p:pic>
      <p:pic>
        <p:nvPicPr>
          <p:cNvPr id="84" name="Picture 83" descr="A picture containing shape&#10;&#10;Description automatically generated">
            <a:extLst>
              <a:ext uri="{FF2B5EF4-FFF2-40B4-BE49-F238E27FC236}">
                <a16:creationId xmlns:a16="http://schemas.microsoft.com/office/drawing/2014/main" id="{E7DE21BE-2274-4831-94C7-EFCB91445FB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364" y="5369933"/>
            <a:ext cx="1686064" cy="274320"/>
          </a:xfrm>
          <a:prstGeom prst="rect">
            <a:avLst/>
          </a:prstGeom>
        </p:spPr>
      </p:pic>
      <p:pic>
        <p:nvPicPr>
          <p:cNvPr id="86" name="Picture 85" descr="Logo&#10;&#10;Description automatically generated">
            <a:extLst>
              <a:ext uri="{FF2B5EF4-FFF2-40B4-BE49-F238E27FC236}">
                <a16:creationId xmlns:a16="http://schemas.microsoft.com/office/drawing/2014/main" id="{32F6BE3E-E85C-4AA5-A609-54553DAB4BE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211" y="3645546"/>
            <a:ext cx="991616" cy="365760"/>
          </a:xfrm>
          <a:prstGeom prst="rect">
            <a:avLst/>
          </a:prstGeom>
        </p:spPr>
      </p:pic>
      <p:pic>
        <p:nvPicPr>
          <p:cNvPr id="88" name="Picture 8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391AF9C-2871-4F98-BDB4-965EBA454B99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701" y="3645546"/>
            <a:ext cx="1834383" cy="36576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309C6D39-2146-4DB9-BF45-72C68E557678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641" y="5369933"/>
            <a:ext cx="874902" cy="274320"/>
          </a:xfrm>
          <a:prstGeom prst="rect">
            <a:avLst/>
          </a:prstGeom>
        </p:spPr>
      </p:pic>
      <p:pic>
        <p:nvPicPr>
          <p:cNvPr id="103" name="Picture 102" descr="A picture containing logo&#10;&#10;Description automatically generated">
            <a:extLst>
              <a:ext uri="{FF2B5EF4-FFF2-40B4-BE49-F238E27FC236}">
                <a16:creationId xmlns:a16="http://schemas.microsoft.com/office/drawing/2014/main" id="{3FF8AB86-BE7C-4F38-B7DF-D74FAFB52408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973" y="5369933"/>
            <a:ext cx="1061499" cy="274320"/>
          </a:xfrm>
          <a:prstGeom prst="rect">
            <a:avLst/>
          </a:prstGeom>
        </p:spPr>
      </p:pic>
      <p:pic>
        <p:nvPicPr>
          <p:cNvPr id="120" name="Picture 119" descr="Icon&#10;&#10;Description automatically generated">
            <a:extLst>
              <a:ext uri="{FF2B5EF4-FFF2-40B4-BE49-F238E27FC236}">
                <a16:creationId xmlns:a16="http://schemas.microsoft.com/office/drawing/2014/main" id="{28B9FC50-2165-4474-8C24-AB73570FFBF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638" y="3645546"/>
            <a:ext cx="2813722" cy="365760"/>
          </a:xfrm>
          <a:prstGeom prst="rect">
            <a:avLst/>
          </a:prstGeom>
        </p:spPr>
      </p:pic>
      <p:pic>
        <p:nvPicPr>
          <p:cNvPr id="71" name="Picture 2" descr="France-IX">
            <a:extLst>
              <a:ext uri="{FF2B5EF4-FFF2-40B4-BE49-F238E27FC236}">
                <a16:creationId xmlns:a16="http://schemas.microsoft.com/office/drawing/2014/main" id="{4B3B8F78-95ED-45F6-A848-489ED50E3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87851" y="4904606"/>
            <a:ext cx="1081605" cy="274320"/>
          </a:xfrm>
          <a:prstGeom prst="rect">
            <a:avLst/>
          </a:prstGeom>
          <a:noFill/>
        </p:spPr>
      </p:pic>
      <p:pic>
        <p:nvPicPr>
          <p:cNvPr id="78" name="Picture 5" descr="Amsterdam Internet Exchange BV">
            <a:extLst>
              <a:ext uri="{FF2B5EF4-FFF2-40B4-BE49-F238E27FC236}">
                <a16:creationId xmlns:a16="http://schemas.microsoft.com/office/drawing/2014/main" id="{96F7F1E0-E725-42BA-A331-01ECB8AC2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3757627" y="4904606"/>
            <a:ext cx="317597" cy="274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Picture 2" descr="https://www.peeringdb.com/media/logos/BBIXLogo.jpg">
            <a:extLst>
              <a:ext uri="{FF2B5EF4-FFF2-40B4-BE49-F238E27FC236}">
                <a16:creationId xmlns:a16="http://schemas.microsoft.com/office/drawing/2014/main" id="{0F05A4DD-5CF1-4112-A1CC-4414A513C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78834" y="4904606"/>
            <a:ext cx="709145" cy="274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C98CDCB5-6C35-4DA0-AE60-504E45498E27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150" y="4904606"/>
            <a:ext cx="1409091" cy="274320"/>
          </a:xfrm>
          <a:prstGeom prst="rect">
            <a:avLst/>
          </a:prstGeom>
          <a:ln>
            <a:noFill/>
          </a:ln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DF3670E4-369C-4E08-B39E-D37F89ACDB54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637" y="4904606"/>
            <a:ext cx="670380" cy="274320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ABD9FF55-D0C1-4083-BC23-6BB2A9D31CB0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589" y="4904606"/>
            <a:ext cx="857438" cy="274320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6BFD7E79-6DD1-44FE-86BD-041C4556C296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637" y="4904606"/>
            <a:ext cx="1018903" cy="274320"/>
          </a:xfrm>
          <a:prstGeom prst="rect">
            <a:avLst/>
          </a:prstGeom>
        </p:spPr>
      </p:pic>
      <p:pic>
        <p:nvPicPr>
          <p:cNvPr id="97" name="Picture 96" descr="Logo&#10;&#10;Description automatically generated">
            <a:extLst>
              <a:ext uri="{FF2B5EF4-FFF2-40B4-BE49-F238E27FC236}">
                <a16:creationId xmlns:a16="http://schemas.microsoft.com/office/drawing/2014/main" id="{44C7935D-A239-4FB4-9FB6-2BC32E7C3D71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211" y="4904606"/>
            <a:ext cx="1115816" cy="27432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EAD28EF7-B0C5-4149-90BC-AFBE486D4027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413" y="2649108"/>
            <a:ext cx="1826878" cy="4572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693EEBC8-6CCB-41DC-B276-0222422F2792}"/>
              </a:ext>
            </a:extLst>
          </p:cNvPr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9734" y="2649108"/>
            <a:ext cx="498763" cy="457200"/>
          </a:xfrm>
          <a:prstGeom prst="rect">
            <a:avLst/>
          </a:prstGeom>
        </p:spPr>
      </p:pic>
      <p:pic>
        <p:nvPicPr>
          <p:cNvPr id="66" name="Picture 65" descr="Logo&#10;&#10;Description automatically generated">
            <a:extLst>
              <a:ext uri="{FF2B5EF4-FFF2-40B4-BE49-F238E27FC236}">
                <a16:creationId xmlns:a16="http://schemas.microsoft.com/office/drawing/2014/main" id="{B19FB958-DF5F-4B9A-B45F-7C5AB0B03924}"/>
              </a:ext>
            </a:extLst>
          </p:cNvPr>
          <p:cNvPicPr>
            <a:picLocks noChangeAspect="1"/>
          </p:cNvPicPr>
          <p:nvPr/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202" y="2649108"/>
            <a:ext cx="1226373" cy="45720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5621EB27-C053-4CEE-AC01-03DC4AF02C80}"/>
              </a:ext>
            </a:extLst>
          </p:cNvPr>
          <p:cNvPicPr>
            <a:picLocks noChangeAspect="1"/>
          </p:cNvPicPr>
          <p:nvPr/>
        </p:nvPicPr>
        <p:blipFill>
          <a:blip r:embed="rId3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333" y="2649108"/>
            <a:ext cx="4099033" cy="45720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F6BEB554-3B69-4516-A508-9FF88184CB7E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066" y="4904606"/>
            <a:ext cx="1056540" cy="274320"/>
          </a:xfrm>
          <a:prstGeom prst="rect">
            <a:avLst/>
          </a:prstGeom>
        </p:spPr>
      </p:pic>
      <p:pic>
        <p:nvPicPr>
          <p:cNvPr id="69" name="Picture 68" descr="Logo&#10;&#10;Description automatically generated">
            <a:extLst>
              <a:ext uri="{FF2B5EF4-FFF2-40B4-BE49-F238E27FC236}">
                <a16:creationId xmlns:a16="http://schemas.microsoft.com/office/drawing/2014/main" id="{61B4024E-8320-40AA-9025-64EEFCF77A4F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6" t="10973" r="6518" b="10880"/>
          <a:stretch/>
        </p:blipFill>
        <p:spPr>
          <a:xfrm>
            <a:off x="1550072" y="2649108"/>
            <a:ext cx="846826" cy="45720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A171427-55AF-430A-8BB4-36BBF8484DB5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330" y="4206346"/>
            <a:ext cx="1572126" cy="36576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959E6B72-BD65-4DDE-B643-FFCDE8E4C972}"/>
              </a:ext>
            </a:extLst>
          </p:cNvPr>
          <p:cNvPicPr>
            <a:picLocks noChangeAspect="1"/>
          </p:cNvPicPr>
          <p:nvPr/>
        </p:nvPicPr>
        <p:blipFill>
          <a:blip r:embed="rId3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533" y="4206346"/>
            <a:ext cx="365760" cy="36576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56A537B1-DB21-485E-898F-3CFBADD6D52C}"/>
              </a:ext>
            </a:extLst>
          </p:cNvPr>
          <p:cNvPicPr>
            <a:picLocks noChangeAspect="1"/>
          </p:cNvPicPr>
          <p:nvPr/>
        </p:nvPicPr>
        <p:blipFill>
          <a:blip r:embed="rId3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730" y="4206346"/>
            <a:ext cx="1162032" cy="365760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DFA2BD0E-1215-43B6-817A-598F01E616C9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059" y="4206346"/>
            <a:ext cx="2390905" cy="365760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4ACD2EDD-6FA8-4898-A693-309484336145}"/>
              </a:ext>
            </a:extLst>
          </p:cNvPr>
          <p:cNvPicPr>
            <a:picLocks noChangeAspect="1"/>
          </p:cNvPicPr>
          <p:nvPr/>
        </p:nvPicPr>
        <p:blipFill>
          <a:blip r:embed="rId3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222" y="4206346"/>
            <a:ext cx="3889545" cy="365760"/>
          </a:xfrm>
          <a:prstGeom prst="rect">
            <a:avLst/>
          </a:prstGeom>
        </p:spPr>
      </p:pic>
      <p:pic>
        <p:nvPicPr>
          <p:cNvPr id="82" name="Picture 8" descr="RIPE NCC">
            <a:extLst>
              <a:ext uri="{FF2B5EF4-FFF2-40B4-BE49-F238E27FC236}">
                <a16:creationId xmlns:a16="http://schemas.microsoft.com/office/drawing/2014/main" id="{EAE6F2C7-5DFC-450F-88FA-08A9C6383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0439" y="5837978"/>
            <a:ext cx="1129052" cy="274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E3137E80-E5A4-4FB5-BFB9-80AAD58BF507}"/>
              </a:ext>
            </a:extLst>
          </p:cNvPr>
          <p:cNvPicPr>
            <a:picLocks noChangeAspect="1"/>
          </p:cNvPicPr>
          <p:nvPr/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7885" y="5837978"/>
            <a:ext cx="1328830" cy="274320"/>
          </a:xfrm>
          <a:prstGeom prst="rect">
            <a:avLst/>
          </a:prstGeom>
        </p:spPr>
      </p:pic>
      <p:pic>
        <p:nvPicPr>
          <p:cNvPr id="90" name="Picture 89" descr="A picture containing drawing&#10;&#10;Description automatically generated">
            <a:extLst>
              <a:ext uri="{FF2B5EF4-FFF2-40B4-BE49-F238E27FC236}">
                <a16:creationId xmlns:a16="http://schemas.microsoft.com/office/drawing/2014/main" id="{6685603A-EB35-4096-B721-903624362F24}"/>
              </a:ext>
            </a:extLst>
          </p:cNvPr>
          <p:cNvPicPr>
            <a:picLocks noChangeAspect="1"/>
          </p:cNvPicPr>
          <p:nvPr/>
        </p:nvPicPr>
        <p:blipFill>
          <a:blip r:embed="rId4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109" y="5837978"/>
            <a:ext cx="1251122" cy="274320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01B88046-70EB-4267-BD4B-C3E3B1CA7361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520" y="5837978"/>
            <a:ext cx="583525" cy="274320"/>
          </a:xfrm>
          <a:prstGeom prst="rect">
            <a:avLst/>
          </a:prstGeom>
        </p:spPr>
      </p:pic>
      <p:pic>
        <p:nvPicPr>
          <p:cNvPr id="94" name="Picture 93" descr="Logo&#10;&#10;Description automatically generated">
            <a:extLst>
              <a:ext uri="{FF2B5EF4-FFF2-40B4-BE49-F238E27FC236}">
                <a16:creationId xmlns:a16="http://schemas.microsoft.com/office/drawing/2014/main" id="{24CD4C46-4EAD-4048-B7FE-F15593F61140}"/>
              </a:ext>
            </a:extLst>
          </p:cNvPr>
          <p:cNvPicPr>
            <a:picLocks noChangeAspect="1"/>
          </p:cNvPicPr>
          <p:nvPr/>
        </p:nvPicPr>
        <p:blipFill>
          <a:blip r:embed="rId4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326" y="5837978"/>
            <a:ext cx="119380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9491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229DBA-5D05-FF4D-909B-2D414722C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2021-12-14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AD00F4-D715-E14A-8B6E-315429301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GNA-G Routing Working Group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BD3DCD-7BDB-5F46-8839-804BB0F93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2F914-301C-3648-9BBD-214E8A4FA88A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A8889BD-31CF-B542-B4FC-BFB5AF2E3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Registering</a:t>
            </a:r>
            <a:endParaRPr lang="de-D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3B0E2A-AA8E-A840-8353-682FBD30D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620" y="1562413"/>
            <a:ext cx="8202280" cy="4373253"/>
          </a:xfrm>
          <a:prstGeom prst="rect">
            <a:avLst/>
          </a:prstGeom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B991E994-7052-1041-AF7D-EBF3047D4B4E}"/>
              </a:ext>
            </a:extLst>
          </p:cNvPr>
          <p:cNvSpPr/>
          <p:nvPr/>
        </p:nvSpPr>
        <p:spPr>
          <a:xfrm rot="19235019">
            <a:off x="6688183" y="2102118"/>
            <a:ext cx="2392680" cy="9274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AAEED0C-F8D6-9746-A87C-F2306C8CA78D}"/>
              </a:ext>
            </a:extLst>
          </p:cNvPr>
          <p:cNvSpPr/>
          <p:nvPr/>
        </p:nvSpPr>
        <p:spPr>
          <a:xfrm>
            <a:off x="8728154" y="1513289"/>
            <a:ext cx="666205" cy="3447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826429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0141C9E-CCA5-854A-A4A0-AE20CB6B188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347001" y="1371600"/>
            <a:ext cx="3706798" cy="475456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03EA2A-928E-5F4E-800C-775041B5FDF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 err="1"/>
              <a:t>Once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email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confirmed</a:t>
            </a:r>
            <a:r>
              <a:rPr lang="de-DE" dirty="0"/>
              <a:t>:</a:t>
            </a:r>
          </a:p>
          <a:p>
            <a:endParaRPr lang="de-DE" dirty="0"/>
          </a:p>
          <a:p>
            <a:r>
              <a:rPr lang="de-DE" dirty="0" err="1"/>
              <a:t>Get</a:t>
            </a:r>
            <a:r>
              <a:rPr lang="de-DE" dirty="0"/>
              <a:t> </a:t>
            </a:r>
            <a:r>
              <a:rPr lang="de-DE" dirty="0" err="1"/>
              <a:t>affiliated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an </a:t>
            </a:r>
            <a:r>
              <a:rPr lang="de-DE" dirty="0" err="1"/>
              <a:t>organization</a:t>
            </a:r>
            <a:endParaRPr lang="de-DE" dirty="0"/>
          </a:p>
          <a:p>
            <a:pPr lvl="1"/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company</a:t>
            </a:r>
            <a:endParaRPr lang="de-DE" dirty="0"/>
          </a:p>
          <a:p>
            <a:pPr lvl="1"/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already</a:t>
            </a:r>
            <a:r>
              <a:rPr lang="de-DE" dirty="0"/>
              <a:t> in </a:t>
            </a:r>
            <a:r>
              <a:rPr lang="de-DE" dirty="0" err="1"/>
              <a:t>PeeringDB</a:t>
            </a:r>
            <a:endParaRPr lang="de-DE" dirty="0"/>
          </a:p>
          <a:p>
            <a:pPr lvl="1"/>
            <a:endParaRPr lang="de-DE" dirty="0"/>
          </a:p>
          <a:p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PeeringDB</a:t>
            </a:r>
            <a:endParaRPr lang="de-DE" dirty="0"/>
          </a:p>
          <a:p>
            <a:pPr lvl="1"/>
            <a:r>
              <a:rPr lang="de-DE" dirty="0"/>
              <a:t>Can </a:t>
            </a:r>
            <a:r>
              <a:rPr lang="de-DE" dirty="0" err="1"/>
              <a:t>be</a:t>
            </a:r>
            <a:r>
              <a:rPr lang="de-DE" dirty="0"/>
              <a:t> an ISP – </a:t>
            </a:r>
            <a:r>
              <a:rPr lang="de-DE" dirty="0" err="1"/>
              <a:t>enter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AS </a:t>
            </a:r>
            <a:r>
              <a:rPr lang="de-DE" dirty="0" err="1"/>
              <a:t>number</a:t>
            </a:r>
            <a:r>
              <a:rPr lang="de-DE" dirty="0"/>
              <a:t>!</a:t>
            </a:r>
          </a:p>
          <a:p>
            <a:pPr lvl="1"/>
            <a:r>
              <a:rPr lang="de-DE" dirty="0" err="1"/>
              <a:t>Or</a:t>
            </a:r>
            <a:r>
              <a:rPr lang="de-DE" dirty="0"/>
              <a:t> a Datacenter</a:t>
            </a:r>
          </a:p>
          <a:p>
            <a:pPr lvl="1"/>
            <a:r>
              <a:rPr lang="de-DE" dirty="0" err="1"/>
              <a:t>Or</a:t>
            </a:r>
            <a:r>
              <a:rPr lang="de-DE" dirty="0"/>
              <a:t> an Internet Exchange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F298E-ABBA-3B4B-B1BA-EB278145F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2021-12-14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CFCF37-2246-2840-B69C-5E2F2918F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GNA-G Routing Working Group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4CB1E6-CFA2-CA46-B458-BDF9864DD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2F914-301C-3648-9BBD-214E8A4FA88A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691D12A-CD41-474A-BA33-E3AD05D14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Registering</a:t>
            </a:r>
            <a:endParaRPr lang="de-D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139247-7AE9-7D46-85AD-713F85F87CCC}"/>
              </a:ext>
            </a:extLst>
          </p:cNvPr>
          <p:cNvSpPr txBox="1"/>
          <p:nvPr/>
        </p:nvSpPr>
        <p:spPr>
          <a:xfrm>
            <a:off x="2219159" y="4128654"/>
            <a:ext cx="981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645XX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E57E83-5234-8544-A231-D3DDE246DA0C}"/>
              </a:ext>
            </a:extLst>
          </p:cNvPr>
          <p:cNvSpPr txBox="1"/>
          <p:nvPr/>
        </p:nvSpPr>
        <p:spPr>
          <a:xfrm>
            <a:off x="2382981" y="4478431"/>
            <a:ext cx="2066759" cy="379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FF0000"/>
                </a:solidFill>
              </a:rPr>
              <a:t>Some</a:t>
            </a:r>
            <a:r>
              <a:rPr lang="de-DE" dirty="0">
                <a:solidFill>
                  <a:srgbClr val="FF0000"/>
                </a:solidFill>
              </a:rPr>
              <a:t> Name</a:t>
            </a:r>
          </a:p>
        </p:txBody>
      </p:sp>
    </p:spTree>
    <p:extLst>
      <p:ext uri="{BB962C8B-B14F-4D97-AF65-F5344CB8AC3E}">
        <p14:creationId xmlns:p14="http://schemas.microsoft.com/office/powerpoint/2010/main" val="12442401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5EED0BE-18DD-4A49-ACA6-9B3F8A3D49C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099190" y="1371600"/>
            <a:ext cx="4202420" cy="475456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A69E5-075A-CB4D-9122-733A474EEE1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 err="1"/>
              <a:t>Once</a:t>
            </a:r>
            <a:r>
              <a:rPr lang="de-DE" dirty="0"/>
              <a:t> </a:t>
            </a:r>
            <a:r>
              <a:rPr lang="de-DE" dirty="0" err="1"/>
              <a:t>approved</a:t>
            </a:r>
            <a:r>
              <a:rPr lang="de-DE" dirty="0"/>
              <a:t>,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organization</a:t>
            </a:r>
            <a:endParaRPr lang="de-DE" dirty="0"/>
          </a:p>
          <a:p>
            <a:r>
              <a:rPr lang="de-DE" dirty="0"/>
              <a:t>Click on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organization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continue</a:t>
            </a:r>
            <a:r>
              <a:rPr lang="de-DE" dirty="0"/>
              <a:t>...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DA65E2-BD25-884F-B978-BA8EB7E27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2021-12-14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536671-6F79-E448-A1AA-C2A6279A6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GNA-G Routing Working Group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48AE86-970E-164E-94EE-ED857D9DA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2F914-301C-3648-9BBD-214E8A4FA88A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DC02DE2-C5F1-F04A-B354-2E9793B8F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Registering</a:t>
            </a:r>
            <a:endParaRPr lang="de-DE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8C491E5-32F6-FA42-A524-0AA33047ACC8}"/>
              </a:ext>
            </a:extLst>
          </p:cNvPr>
          <p:cNvSpPr/>
          <p:nvPr/>
        </p:nvSpPr>
        <p:spPr>
          <a:xfrm>
            <a:off x="1343891" y="5063287"/>
            <a:ext cx="3713018" cy="12607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055689C3-8C32-DB4B-920C-B4BBE7FE7CE1}"/>
              </a:ext>
            </a:extLst>
          </p:cNvPr>
          <p:cNvSpPr/>
          <p:nvPr/>
        </p:nvSpPr>
        <p:spPr>
          <a:xfrm rot="13272623">
            <a:off x="3694141" y="6075180"/>
            <a:ext cx="2392680" cy="9274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0061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7783BFE-C48E-4641-9A64-FAF14235B6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Enter </a:t>
            </a:r>
            <a:r>
              <a:rPr lang="de-DE" dirty="0" err="1"/>
              <a:t>information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organization</a:t>
            </a:r>
            <a:r>
              <a:rPr lang="de-DE" dirty="0"/>
              <a:t> – </a:t>
            </a:r>
            <a:r>
              <a:rPr lang="de-DE" dirty="0" err="1"/>
              <a:t>click</a:t>
            </a:r>
            <a:r>
              <a:rPr lang="de-DE" dirty="0"/>
              <a:t> on </a:t>
            </a:r>
            <a:r>
              <a:rPr lang="de-DE" dirty="0" err="1"/>
              <a:t>edit</a:t>
            </a:r>
            <a:endParaRPr lang="de-D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C6F46D-B39A-AE4D-BE63-535011D51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2021-12-14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0E88CA-78EC-3E4D-88D5-3D77CB7A7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GNA-G Routing Working Group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49C45-CEEF-C749-A108-F8346AD84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2F914-301C-3648-9BBD-214E8A4FA88A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7DCC0FE-4553-4945-89B3-6432F744E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Organization</a:t>
            </a:r>
            <a:endParaRPr lang="de-D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6D4A62-05E6-4E4E-9B38-A16729876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90251"/>
            <a:ext cx="12192000" cy="4411176"/>
          </a:xfrm>
          <a:prstGeom prst="rect">
            <a:avLst/>
          </a:prstGeom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9FA26E13-F011-AF4B-9A7D-FF6229EA42D0}"/>
              </a:ext>
            </a:extLst>
          </p:cNvPr>
          <p:cNvSpPr/>
          <p:nvPr/>
        </p:nvSpPr>
        <p:spPr>
          <a:xfrm rot="19235019">
            <a:off x="9380738" y="2965268"/>
            <a:ext cx="2392680" cy="9274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8ADE4A5-E667-2D44-9A00-353FAFD956A1}"/>
              </a:ext>
            </a:extLst>
          </p:cNvPr>
          <p:cNvSpPr/>
          <p:nvPr/>
        </p:nvSpPr>
        <p:spPr>
          <a:xfrm>
            <a:off x="11111345" y="2231173"/>
            <a:ext cx="1080655" cy="68694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2543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4E1CBBF-C7D5-F54D-AA16-84D63B73B6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/>
              <a:t>Now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gets</a:t>
            </a:r>
            <a:r>
              <a:rPr lang="de-DE" dirty="0"/>
              <a:t> </a:t>
            </a:r>
            <a:r>
              <a:rPr lang="de-DE" dirty="0" err="1"/>
              <a:t>interesting</a:t>
            </a:r>
            <a:endParaRPr lang="de-DE" dirty="0"/>
          </a:p>
          <a:p>
            <a:r>
              <a:rPr lang="de-DE" dirty="0"/>
              <a:t>With your basic company information now in, let‘s add information about your network</a:t>
            </a:r>
          </a:p>
          <a:p>
            <a:r>
              <a:rPr lang="de-DE" dirty="0"/>
              <a:t>Click on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network</a:t>
            </a:r>
            <a:r>
              <a:rPr lang="de-DE" dirty="0"/>
              <a:t> </a:t>
            </a:r>
            <a:r>
              <a:rPr lang="de-DE" dirty="0" err="1"/>
              <a:t>name</a:t>
            </a:r>
            <a:r>
              <a:rPr lang="de-DE" dirty="0"/>
              <a:t> – </a:t>
            </a:r>
            <a:r>
              <a:rPr lang="de-DE" dirty="0" err="1"/>
              <a:t>beside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AS </a:t>
            </a:r>
            <a:r>
              <a:rPr lang="de-DE" dirty="0" err="1"/>
              <a:t>number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right</a:t>
            </a:r>
            <a:r>
              <a:rPr lang="de-DE" dirty="0"/>
              <a:t> </a:t>
            </a:r>
            <a:r>
              <a:rPr lang="de-DE" dirty="0" err="1"/>
              <a:t>side</a:t>
            </a:r>
            <a:endParaRPr lang="de-D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20700B-2FCC-E74A-82B3-4AFD5BD16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2021-12-14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D54AA5-DE0D-E348-95BB-2B5E62F61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GNA-G Routing Working Group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E1E5A7-FC42-5447-8CB0-002966BCB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2F914-301C-3648-9BBD-214E8A4FA88A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EDBE78C-E6FE-294C-B137-EFF14B695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Network Information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BE56D9-9E61-594C-91E9-57C8A248E8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25"/>
          <a:stretch/>
        </p:blipFill>
        <p:spPr>
          <a:xfrm>
            <a:off x="0" y="3429000"/>
            <a:ext cx="12192000" cy="3577957"/>
          </a:xfrm>
          <a:prstGeom prst="rect">
            <a:avLst/>
          </a:prstGeom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96C95500-9D92-0F48-9089-03586F853274}"/>
              </a:ext>
            </a:extLst>
          </p:cNvPr>
          <p:cNvSpPr/>
          <p:nvPr/>
        </p:nvSpPr>
        <p:spPr>
          <a:xfrm rot="2141099">
            <a:off x="4194600" y="5360641"/>
            <a:ext cx="2392680" cy="9274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31101DE-CD8C-904D-BE9C-988B510638CB}"/>
              </a:ext>
            </a:extLst>
          </p:cNvPr>
          <p:cNvSpPr/>
          <p:nvPr/>
        </p:nvSpPr>
        <p:spPr>
          <a:xfrm>
            <a:off x="6162932" y="6261918"/>
            <a:ext cx="2143026" cy="609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60092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D43A8BC-B5F3-5846-978E-BFC8892D7AE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89589" y="1371600"/>
            <a:ext cx="4621622" cy="475456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F41682-7515-7946-8EA3-7CC1B8353AB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 err="1"/>
              <a:t>Again</a:t>
            </a:r>
            <a:r>
              <a:rPr lang="de-DE" dirty="0"/>
              <a:t>, </a:t>
            </a:r>
            <a:r>
              <a:rPr lang="de-DE" dirty="0" err="1"/>
              <a:t>click</a:t>
            </a:r>
            <a:r>
              <a:rPr lang="de-DE" dirty="0"/>
              <a:t> on „Edit“ (top </a:t>
            </a:r>
            <a:r>
              <a:rPr lang="de-DE" dirty="0" err="1"/>
              <a:t>right</a:t>
            </a:r>
            <a:r>
              <a:rPr lang="de-DE" dirty="0"/>
              <a:t>)</a:t>
            </a:r>
          </a:p>
          <a:p>
            <a:r>
              <a:rPr lang="de-DE" dirty="0" err="1"/>
              <a:t>Here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a </a:t>
            </a:r>
            <a:r>
              <a:rPr lang="de-DE" dirty="0" err="1"/>
              <a:t>lot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information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enter</a:t>
            </a:r>
            <a:endParaRPr lang="de-DE" dirty="0"/>
          </a:p>
          <a:p>
            <a:r>
              <a:rPr lang="de-DE" dirty="0"/>
              <a:t>Most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self-explanatory</a:t>
            </a:r>
            <a:endParaRPr lang="de-DE" dirty="0"/>
          </a:p>
          <a:p>
            <a:r>
              <a:rPr lang="de-DE" dirty="0"/>
              <a:t>But </a:t>
            </a:r>
            <a:r>
              <a:rPr lang="de-DE" dirty="0" err="1"/>
              <a:t>some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not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obvious</a:t>
            </a:r>
            <a:endParaRPr lang="de-DE" dirty="0"/>
          </a:p>
          <a:p>
            <a:pPr lvl="1"/>
            <a:r>
              <a:rPr lang="de-DE" dirty="0"/>
              <a:t>Title </a:t>
            </a:r>
            <a:r>
              <a:rPr lang="de-DE" dirty="0" err="1"/>
              <a:t>here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b="1" dirty="0" err="1"/>
              <a:t>network</a:t>
            </a:r>
            <a:r>
              <a:rPr lang="de-DE" b="1" dirty="0"/>
              <a:t> </a:t>
            </a:r>
            <a:r>
              <a:rPr lang="de-DE" b="1" dirty="0" err="1"/>
              <a:t>name</a:t>
            </a:r>
            <a:endParaRPr lang="de-DE" b="1" dirty="0"/>
          </a:p>
          <a:p>
            <a:pPr lvl="1"/>
            <a:r>
              <a:rPr lang="de-DE" dirty="0" err="1"/>
              <a:t>Does</a:t>
            </a:r>
            <a:r>
              <a:rPr lang="de-DE" dirty="0"/>
              <a:t> not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same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company</a:t>
            </a:r>
            <a:r>
              <a:rPr lang="de-DE" dirty="0"/>
              <a:t> </a:t>
            </a:r>
            <a:r>
              <a:rPr lang="de-DE" dirty="0" err="1"/>
              <a:t>name</a:t>
            </a:r>
            <a:endParaRPr lang="de-DE" dirty="0"/>
          </a:p>
          <a:p>
            <a:pPr lvl="1"/>
            <a:r>
              <a:rPr lang="de-DE" dirty="0" err="1"/>
              <a:t>Some</a:t>
            </a:r>
            <a:r>
              <a:rPr lang="de-DE" dirty="0"/>
              <a:t> </a:t>
            </a:r>
            <a:r>
              <a:rPr lang="de-DE" dirty="0" err="1"/>
              <a:t>companies</a:t>
            </a:r>
            <a:r>
              <a:rPr lang="de-DE" dirty="0"/>
              <a:t> </a:t>
            </a:r>
            <a:r>
              <a:rPr lang="de-DE" dirty="0" err="1"/>
              <a:t>run</a:t>
            </a:r>
            <a:r>
              <a:rPr lang="de-DE" dirty="0"/>
              <a:t>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than</a:t>
            </a:r>
            <a:r>
              <a:rPr lang="de-DE" dirty="0"/>
              <a:t>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network</a:t>
            </a:r>
            <a:endParaRPr lang="de-DE" dirty="0"/>
          </a:p>
          <a:p>
            <a:pPr lvl="1"/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use</a:t>
            </a:r>
            <a:r>
              <a:rPr lang="de-DE" dirty="0"/>
              <a:t> a different </a:t>
            </a:r>
            <a:r>
              <a:rPr lang="de-DE" dirty="0" err="1"/>
              <a:t>name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their</a:t>
            </a:r>
            <a:r>
              <a:rPr lang="de-DE" dirty="0"/>
              <a:t> </a:t>
            </a:r>
            <a:r>
              <a:rPr lang="de-DE" dirty="0" err="1"/>
              <a:t>networking</a:t>
            </a:r>
            <a:r>
              <a:rPr lang="de-DE" dirty="0"/>
              <a:t> </a:t>
            </a:r>
            <a:r>
              <a:rPr lang="de-DE" dirty="0" err="1"/>
              <a:t>business</a:t>
            </a:r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FF35CF-570A-E540-A342-E6D0111F2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2021-12-14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E18A04-B62B-7C45-BBD8-A29713C21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GNA-G Routing Working Group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D97031-DC4A-584B-8A7B-ACC83C7E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2F914-301C-3648-9BBD-214E8A4FA88A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DEA76F5-46AE-8243-869A-7EC92B965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Network Information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F59B8E90-4DD1-1A43-937B-6103981E8B4C}"/>
              </a:ext>
            </a:extLst>
          </p:cNvPr>
          <p:cNvSpPr/>
          <p:nvPr/>
        </p:nvSpPr>
        <p:spPr>
          <a:xfrm rot="10800000">
            <a:off x="3627121" y="1132148"/>
            <a:ext cx="2392680" cy="9274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87321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9" y="2497015"/>
            <a:ext cx="5854319" cy="314428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3D8B8-84A7-7C4A-983B-DE517DC8829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 err="1"/>
              <a:t>Now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information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</a:t>
            </a:r>
            <a:r>
              <a:rPr lang="de-DE" dirty="0" err="1"/>
              <a:t>Peering</a:t>
            </a:r>
            <a:r>
              <a:rPr lang="de-DE" dirty="0"/>
              <a:t>!</a:t>
            </a:r>
          </a:p>
          <a:p>
            <a:r>
              <a:rPr lang="de-DE" dirty="0"/>
              <a:t>Important: Allowing IXP Update helps maintaining DB accuracy</a:t>
            </a:r>
          </a:p>
          <a:p>
            <a:r>
              <a:rPr lang="de-DE" dirty="0"/>
              <a:t>So please allow if you trust your IXPs</a:t>
            </a:r>
          </a:p>
          <a:p>
            <a:pPr lvl="1"/>
            <a:r>
              <a:rPr lang="de-DE" dirty="0"/>
              <a:t>You trust either all or none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80A8DC-F9CA-544D-AB20-C1399E95E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2021-12-14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23F48A-706C-B940-9697-C2241A93B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GNA-G Routing Working Group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C5BDA0-48D1-7242-9F31-F916B3A00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2F914-301C-3648-9BBD-214E8A4FA88A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8D59C94-DB1E-2F4A-8ADE-39AFEF19F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Peering</a:t>
            </a:r>
            <a:r>
              <a:rPr lang="de-DE" dirty="0"/>
              <a:t> Information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963C44B9-7866-C744-8A38-FC49D397292A}"/>
              </a:ext>
            </a:extLst>
          </p:cNvPr>
          <p:cNvSpPr/>
          <p:nvPr/>
        </p:nvSpPr>
        <p:spPr>
          <a:xfrm rot="10800000">
            <a:off x="2900095" y="2549500"/>
            <a:ext cx="1826594" cy="9274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860F2DD2-A51B-A945-9B67-2B98BAB1111F}"/>
              </a:ext>
            </a:extLst>
          </p:cNvPr>
          <p:cNvSpPr/>
          <p:nvPr/>
        </p:nvSpPr>
        <p:spPr>
          <a:xfrm>
            <a:off x="2386491" y="1386392"/>
            <a:ext cx="2853802" cy="908864"/>
          </a:xfrm>
          <a:prstGeom prst="wedgeEllipseCallout">
            <a:avLst>
              <a:gd name="adj1" fmla="val -46900"/>
              <a:gd name="adj2" fmla="val 124499"/>
            </a:avLst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de-DE" dirty="0" err="1">
                <a:solidFill>
                  <a:schemeClr val="tx1"/>
                </a:solidFill>
              </a:rPr>
              <a:t>Allow</a:t>
            </a:r>
            <a:r>
              <a:rPr lang="de-DE" dirty="0">
                <a:solidFill>
                  <a:schemeClr val="tx1"/>
                </a:solidFill>
              </a:rPr>
              <a:t> IXP Update</a:t>
            </a:r>
          </a:p>
          <a:p>
            <a:pPr algn="ctr"/>
            <a:r>
              <a:rPr lang="de-DE" dirty="0" err="1">
                <a:solidFill>
                  <a:schemeClr val="tx1"/>
                </a:solidFill>
              </a:rPr>
              <a:t>here</a:t>
            </a:r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2570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5277777-416A-4D4E-A471-F14CD1C040C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65125" y="2026608"/>
            <a:ext cx="5670550" cy="344454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6877A7-B6E2-1D4B-A5F4-248BCC5A0C3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de-DE" dirty="0"/>
              <a:t>To inform peers how to contact you</a:t>
            </a:r>
          </a:p>
          <a:p>
            <a:pPr lvl="1"/>
            <a:r>
              <a:rPr lang="de-DE" dirty="0"/>
              <a:t>In a </a:t>
            </a:r>
            <a:r>
              <a:rPr lang="de-DE" dirty="0" err="1"/>
              <a:t>number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roles</a:t>
            </a:r>
            <a:endParaRPr lang="de-DE" dirty="0"/>
          </a:p>
          <a:p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many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need</a:t>
            </a:r>
            <a:endParaRPr lang="de-DE" dirty="0"/>
          </a:p>
          <a:p>
            <a:pPr lvl="1"/>
            <a:r>
              <a:rPr lang="de-DE" dirty="0"/>
              <a:t>„Add Contact“ to save a contact</a:t>
            </a:r>
          </a:p>
          <a:p>
            <a:pPr lvl="1"/>
            <a:r>
              <a:rPr lang="de-DE" dirty="0"/>
              <a:t>Public; for </a:t>
            </a:r>
            <a:r>
              <a:rPr lang="de-DE" dirty="0" err="1"/>
              <a:t>logged</a:t>
            </a:r>
            <a:r>
              <a:rPr lang="de-DE" dirty="0"/>
              <a:t>-in </a:t>
            </a:r>
            <a:r>
              <a:rPr lang="de-DE" dirty="0" err="1"/>
              <a:t>users</a:t>
            </a:r>
            <a:endParaRPr lang="de-DE" dirty="0"/>
          </a:p>
          <a:p>
            <a:r>
              <a:rPr lang="de-DE" dirty="0" err="1"/>
              <a:t>You</a:t>
            </a:r>
            <a:r>
              <a:rPr lang="de-DE" dirty="0"/>
              <a:t> do not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fill</a:t>
            </a:r>
            <a:r>
              <a:rPr lang="de-DE" dirty="0"/>
              <a:t> out all </a:t>
            </a:r>
            <a:r>
              <a:rPr lang="de-DE" dirty="0" err="1"/>
              <a:t>fields</a:t>
            </a:r>
            <a:endParaRPr lang="de-DE" dirty="0"/>
          </a:p>
          <a:p>
            <a:r>
              <a:rPr lang="de-DE" b="1" dirty="0"/>
              <a:t>Keep contact info up to date</a:t>
            </a:r>
          </a:p>
          <a:p>
            <a:r>
              <a:rPr lang="de-DE" b="1" dirty="0"/>
              <a:t>Mandatory if you want to add a connection to an IXP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144F28-2521-EA42-BD9F-B0F885A26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2021-12-14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62F809-8AC4-7A49-8E6A-B77A7FD8D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GNA-G Routing Working Group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1CA19F-C2EB-0E4D-9392-B8A6EFADF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2F914-301C-3648-9BBD-214E8A4FA88A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58E9B4A-9B51-B547-941B-4D20BC9D3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Contact</a:t>
            </a:r>
            <a:r>
              <a:rPr lang="de-DE" dirty="0"/>
              <a:t> Information</a:t>
            </a:r>
          </a:p>
        </p:txBody>
      </p:sp>
    </p:spTree>
    <p:extLst>
      <p:ext uri="{BB962C8B-B14F-4D97-AF65-F5344CB8AC3E}">
        <p14:creationId xmlns:p14="http://schemas.microsoft.com/office/powerpoint/2010/main" val="37147294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96E833C-E8D6-CB42-864F-377FAD45A60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65125" y="1897078"/>
            <a:ext cx="5670550" cy="370360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E0F3F3-3987-C84E-90FA-3A5B861FCD1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/>
              <a:t>Click on „Edit“ at </a:t>
            </a:r>
            <a:r>
              <a:rPr lang="de-DE" dirty="0" err="1"/>
              <a:t>the</a:t>
            </a:r>
            <a:r>
              <a:rPr lang="de-DE" dirty="0"/>
              <a:t> top </a:t>
            </a:r>
            <a:r>
              <a:rPr lang="de-DE" dirty="0" err="1"/>
              <a:t>right</a:t>
            </a:r>
            <a:r>
              <a:rPr lang="de-DE" dirty="0"/>
              <a:t> </a:t>
            </a:r>
            <a:r>
              <a:rPr lang="de-DE" dirty="0" err="1"/>
              <a:t>again</a:t>
            </a:r>
            <a:endParaRPr lang="de-DE" dirty="0"/>
          </a:p>
          <a:p>
            <a:r>
              <a:rPr lang="de-DE" dirty="0"/>
              <a:t>Enter an IXP </a:t>
            </a:r>
            <a:r>
              <a:rPr lang="de-DE" dirty="0" err="1"/>
              <a:t>name</a:t>
            </a:r>
            <a:r>
              <a:rPr lang="de-DE" dirty="0"/>
              <a:t> in Exchange</a:t>
            </a:r>
          </a:p>
          <a:p>
            <a:pPr lvl="1"/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select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IXP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connected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list</a:t>
            </a:r>
            <a:endParaRPr lang="de-DE" dirty="0"/>
          </a:p>
          <a:p>
            <a:r>
              <a:rPr lang="de-DE" dirty="0"/>
              <a:t>Enter </a:t>
            </a:r>
            <a:r>
              <a:rPr lang="de-DE" dirty="0" err="1"/>
              <a:t>speed</a:t>
            </a:r>
            <a:r>
              <a:rPr lang="de-DE" dirty="0"/>
              <a:t>, IPv4 </a:t>
            </a:r>
            <a:r>
              <a:rPr lang="de-DE" dirty="0" err="1"/>
              <a:t>and</a:t>
            </a:r>
            <a:r>
              <a:rPr lang="de-DE" dirty="0"/>
              <a:t> IPv6</a:t>
            </a:r>
          </a:p>
          <a:p>
            <a:r>
              <a:rPr lang="de-DE" dirty="0"/>
              <a:t>Select “RS Peer“ </a:t>
            </a:r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peering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route </a:t>
            </a:r>
            <a:r>
              <a:rPr lang="de-DE" dirty="0" err="1"/>
              <a:t>server</a:t>
            </a:r>
            <a:endParaRPr lang="de-DE" dirty="0"/>
          </a:p>
          <a:p>
            <a:r>
              <a:rPr lang="de-DE" b="1" dirty="0"/>
              <a:t>Click on „Add Exchange Point“!</a:t>
            </a:r>
          </a:p>
          <a:p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then</a:t>
            </a:r>
            <a:r>
              <a:rPr lang="de-DE" dirty="0"/>
              <a:t> </a:t>
            </a:r>
            <a:r>
              <a:rPr lang="de-DE" dirty="0" err="1"/>
              <a:t>click</a:t>
            </a:r>
            <a:r>
              <a:rPr lang="de-DE" dirty="0"/>
              <a:t> on „save“.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EEC5B-DDF7-5548-9B0F-1F7E9C3B0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2021-12-14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375715-5820-444F-AC79-260B333B5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GNA-G Routing Working Group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25C5F-E28A-4949-9F75-1E26B6FF1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2F914-301C-3648-9BBD-214E8A4FA88A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04CC88B-4901-8A47-B368-806CF9104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Add </a:t>
            </a:r>
            <a:r>
              <a:rPr lang="de-DE" dirty="0" err="1"/>
              <a:t>peering</a:t>
            </a:r>
            <a:r>
              <a:rPr lang="de-DE" dirty="0"/>
              <a:t> at an IXP</a:t>
            </a:r>
          </a:p>
        </p:txBody>
      </p:sp>
    </p:spTree>
    <p:extLst>
      <p:ext uri="{BB962C8B-B14F-4D97-AF65-F5344CB8AC3E}">
        <p14:creationId xmlns:p14="http://schemas.microsoft.com/office/powerpoint/2010/main" val="1285189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7631" y="820616"/>
            <a:ext cx="10139974" cy="1896552"/>
          </a:xfrm>
        </p:spPr>
        <p:txBody>
          <a:bodyPr/>
          <a:lstStyle/>
          <a:p>
            <a:r>
              <a:rPr lang="en-US" dirty="0"/>
              <a:t>What is </a:t>
            </a:r>
            <a:r>
              <a:rPr lang="en-US" dirty="0" err="1"/>
              <a:t>PeeringDB</a:t>
            </a:r>
            <a:r>
              <a:rPr lang="en-US" dirty="0"/>
              <a:t>?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GNA-G Routing Working Group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58108" y="6356350"/>
            <a:ext cx="1723292" cy="365125"/>
          </a:xfrm>
        </p:spPr>
        <p:txBody>
          <a:bodyPr/>
          <a:lstStyle/>
          <a:p>
            <a:r>
              <a:rPr lang="de-DE"/>
              <a:t>2021-12-14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6D32F914-301C-3648-9BBD-214E8A4FA88A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65201" y="3380717"/>
            <a:ext cx="1137036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Mission statement: </a:t>
            </a:r>
            <a:r>
              <a:rPr lang="en-US" sz="2800" dirty="0"/>
              <a:t>“</a:t>
            </a:r>
            <a:r>
              <a:rPr lang="en-US" sz="2800" dirty="0" err="1"/>
              <a:t>PeeringDB</a:t>
            </a:r>
            <a:r>
              <a:rPr lang="en-US" sz="2800" dirty="0"/>
              <a:t>, a nonprofit member-based organization, facilitates the exchange of user maintained interconnection related information, primarily for Peering Coordinators and Internet Exchange, Facility, and Network Operators.”</a:t>
            </a:r>
          </a:p>
        </p:txBody>
      </p:sp>
    </p:spTree>
    <p:extLst>
      <p:ext uri="{BB962C8B-B14F-4D97-AF65-F5344CB8AC3E}">
        <p14:creationId xmlns:p14="http://schemas.microsoft.com/office/powerpoint/2010/main" val="17588957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671AF2D7-8AA7-4DDA-8E21-8596311F3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Ownership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2C8BE6E-2F69-4649-9AD5-2FEE007515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to resolve conflicts when more than one party is involved?</a:t>
            </a:r>
          </a:p>
          <a:p>
            <a:pPr lvl="1"/>
            <a:r>
              <a:rPr lang="en-US" dirty="0"/>
              <a:t>Ex.: </a:t>
            </a:r>
            <a:r>
              <a:rPr lang="en-US" dirty="0" err="1"/>
              <a:t>netixlan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A Task Force created a policy document</a:t>
            </a:r>
          </a:p>
          <a:p>
            <a:pPr lvl="1"/>
            <a:r>
              <a:rPr lang="en-US" dirty="0"/>
              <a:t>Recommendations incorporated in latest releases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368EC9-101C-42B3-9D45-EFA3B8A71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2021-12-14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EB4FC7-F443-449E-A190-7BC4C386B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GNA-G Routing Working Group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1D491E-78E4-454A-AB5D-A8FE564BA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CB1E8-EC63-49BB-A3D2-FEC67037859C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380" y="2137224"/>
            <a:ext cx="4808196" cy="2626541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25DCFC2-7413-4A31-BA95-8541EE475C1A}"/>
              </a:ext>
            </a:extLst>
          </p:cNvPr>
          <p:cNvCxnSpPr>
            <a:cxnSpLocks/>
          </p:cNvCxnSpPr>
          <p:nvPr/>
        </p:nvCxnSpPr>
        <p:spPr>
          <a:xfrm flipV="1">
            <a:off x="2133039" y="2532655"/>
            <a:ext cx="2362761" cy="1282765"/>
          </a:xfrm>
          <a:prstGeom prst="straightConnector1">
            <a:avLst/>
          </a:prstGeom>
          <a:ln w="28575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25DCFC2-7413-4A31-BA95-8541EE475C1A}"/>
              </a:ext>
            </a:extLst>
          </p:cNvPr>
          <p:cNvCxnSpPr>
            <a:cxnSpLocks/>
          </p:cNvCxnSpPr>
          <p:nvPr/>
        </p:nvCxnSpPr>
        <p:spPr>
          <a:xfrm flipH="1" flipV="1">
            <a:off x="5544274" y="2708477"/>
            <a:ext cx="3662302" cy="1203766"/>
          </a:xfrm>
          <a:prstGeom prst="straightConnector1">
            <a:avLst/>
          </a:prstGeom>
          <a:ln w="28575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25DCFC2-7413-4A31-BA95-8541EE475C1A}"/>
              </a:ext>
            </a:extLst>
          </p:cNvPr>
          <p:cNvCxnSpPr>
            <a:cxnSpLocks/>
          </p:cNvCxnSpPr>
          <p:nvPr/>
        </p:nvCxnSpPr>
        <p:spPr>
          <a:xfrm flipH="1" flipV="1">
            <a:off x="6690168" y="3694330"/>
            <a:ext cx="2516408" cy="217913"/>
          </a:xfrm>
          <a:prstGeom prst="straightConnector1">
            <a:avLst/>
          </a:prstGeom>
          <a:ln w="28575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25DCFC2-7413-4A31-BA95-8541EE475C1A}"/>
              </a:ext>
            </a:extLst>
          </p:cNvPr>
          <p:cNvCxnSpPr>
            <a:cxnSpLocks/>
          </p:cNvCxnSpPr>
          <p:nvPr/>
        </p:nvCxnSpPr>
        <p:spPr>
          <a:xfrm flipV="1">
            <a:off x="2133039" y="3648211"/>
            <a:ext cx="2362761" cy="167209"/>
          </a:xfrm>
          <a:prstGeom prst="straightConnector1">
            <a:avLst/>
          </a:prstGeom>
          <a:ln w="28575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72E45FC-A688-468B-BB90-51B868CDCDE0}"/>
              </a:ext>
            </a:extLst>
          </p:cNvPr>
          <p:cNvSpPr txBox="1"/>
          <p:nvPr/>
        </p:nvSpPr>
        <p:spPr>
          <a:xfrm>
            <a:off x="8998170" y="3730704"/>
            <a:ext cx="21887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Assigned by ix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72E45FC-A688-468B-BB90-51B868CDCDE0}"/>
              </a:ext>
            </a:extLst>
          </p:cNvPr>
          <p:cNvSpPr txBox="1"/>
          <p:nvPr/>
        </p:nvSpPr>
        <p:spPr>
          <a:xfrm>
            <a:off x="534522" y="3848266"/>
            <a:ext cx="35040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Maintained by net</a:t>
            </a:r>
          </a:p>
        </p:txBody>
      </p:sp>
    </p:spTree>
    <p:extLst>
      <p:ext uri="{BB962C8B-B14F-4D97-AF65-F5344CB8AC3E}">
        <p14:creationId xmlns:p14="http://schemas.microsoft.com/office/powerpoint/2010/main" val="28281256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E0F3F3-3987-C84E-90FA-3A5B861FCD1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/>
              <a:t>Go to your network page</a:t>
            </a:r>
          </a:p>
          <a:p>
            <a:r>
              <a:rPr lang="de-DE" dirty="0"/>
              <a:t>Click on „Review suggestions“</a:t>
            </a:r>
          </a:p>
          <a:p>
            <a:r>
              <a:rPr lang="de-DE" dirty="0"/>
              <a:t>You see a list of IX with sugestions</a:t>
            </a:r>
          </a:p>
          <a:p>
            <a:r>
              <a:rPr lang="de-DE" dirty="0"/>
              <a:t>Select one</a:t>
            </a:r>
          </a:p>
          <a:p>
            <a:r>
              <a:rPr lang="de-DE" dirty="0"/>
              <a:t>You have a couple of choices</a:t>
            </a:r>
          </a:p>
          <a:p>
            <a:pPr lvl="1"/>
            <a:r>
              <a:rPr lang="de-DE" dirty="0"/>
              <a:t>Auto-add: add entry as suggested</a:t>
            </a:r>
          </a:p>
          <a:p>
            <a:pPr lvl="1"/>
            <a:r>
              <a:rPr lang="de-DE" dirty="0"/>
              <a:t>Auto-resolve: resolve as suggested</a:t>
            </a:r>
          </a:p>
          <a:p>
            <a:pPr lvl="1"/>
            <a:r>
              <a:rPr lang="de-DE" dirty="0"/>
              <a:t>Dismiss: ignore suggestion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EEC5B-DDF7-5548-9B0F-1F7E9C3B0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2021-12-14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375715-5820-444F-AC79-260B333B5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GNA-G Routing Working Group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25C5F-E28A-4949-9F75-1E26B6FF1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2F914-301C-3648-9BBD-214E8A4FA88A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04CC88B-4901-8A47-B368-806CF9104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Suggested Entries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1" y="2291861"/>
            <a:ext cx="5722937" cy="3631661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34046"/>
            <a:ext cx="5691554" cy="1157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5898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F98F3FD-738E-0E4D-B0ED-5A1A8774824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65125" y="2256884"/>
            <a:ext cx="5670550" cy="298399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6A141C-68F7-5347-BE40-BFAC06FCCDA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 err="1"/>
              <a:t>Now</a:t>
            </a:r>
            <a:r>
              <a:rPr lang="de-DE" dirty="0"/>
              <a:t> </a:t>
            </a:r>
            <a:r>
              <a:rPr lang="de-DE" dirty="0" err="1"/>
              <a:t>again</a:t>
            </a:r>
            <a:r>
              <a:rPr lang="de-DE" dirty="0"/>
              <a:t> </a:t>
            </a:r>
            <a:r>
              <a:rPr lang="de-DE" dirty="0" err="1"/>
              <a:t>click</a:t>
            </a:r>
            <a:r>
              <a:rPr lang="de-DE" dirty="0"/>
              <a:t> on „</a:t>
            </a:r>
            <a:r>
              <a:rPr lang="de-DE" dirty="0" err="1"/>
              <a:t>edit</a:t>
            </a:r>
            <a:r>
              <a:rPr lang="de-DE" dirty="0"/>
              <a:t>“</a:t>
            </a:r>
          </a:p>
          <a:p>
            <a:r>
              <a:rPr lang="de-DE" dirty="0"/>
              <a:t>Scroll down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enter</a:t>
            </a:r>
            <a:r>
              <a:rPr lang="de-DE" dirty="0"/>
              <a:t> a </a:t>
            </a:r>
            <a:r>
              <a:rPr lang="de-DE" dirty="0" err="1"/>
              <a:t>city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datacenter</a:t>
            </a:r>
            <a:r>
              <a:rPr lang="de-DE" dirty="0"/>
              <a:t> </a:t>
            </a:r>
            <a:r>
              <a:rPr lang="de-DE" dirty="0" err="1"/>
              <a:t>name</a:t>
            </a:r>
            <a:r>
              <a:rPr lang="de-DE" dirty="0"/>
              <a:t> in „Facility“</a:t>
            </a:r>
          </a:p>
          <a:p>
            <a:r>
              <a:rPr lang="de-DE" dirty="0"/>
              <a:t>Select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facility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in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list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....</a:t>
            </a:r>
          </a:p>
          <a:p>
            <a:r>
              <a:rPr lang="de-DE" dirty="0"/>
              <a:t>...</a:t>
            </a:r>
            <a:r>
              <a:rPr lang="de-DE" dirty="0" err="1"/>
              <a:t>click</a:t>
            </a:r>
            <a:r>
              <a:rPr lang="de-DE" dirty="0"/>
              <a:t> on „Add Facility“</a:t>
            </a:r>
          </a:p>
          <a:p>
            <a:r>
              <a:rPr lang="de-DE" dirty="0" err="1"/>
              <a:t>When</a:t>
            </a:r>
            <a:r>
              <a:rPr lang="de-DE" dirty="0"/>
              <a:t> 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added</a:t>
            </a:r>
            <a:r>
              <a:rPr lang="de-DE" dirty="0"/>
              <a:t> all </a:t>
            </a:r>
            <a:r>
              <a:rPr lang="de-DE" dirty="0" err="1"/>
              <a:t>facilites</a:t>
            </a:r>
            <a:r>
              <a:rPr lang="de-DE" dirty="0"/>
              <a:t> </a:t>
            </a:r>
            <a:r>
              <a:rPr lang="de-DE" dirty="0" err="1"/>
              <a:t>click</a:t>
            </a:r>
            <a:r>
              <a:rPr lang="de-DE" dirty="0"/>
              <a:t> on „Save“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BE1DD4-3221-AA44-AFBC-D2A3097AC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2021-12-14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6C7B38-3E7C-514C-A134-035EDC04E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GNA-G Routing Working Group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BA2F8D-F9A4-F64D-94C8-13127318A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2F914-301C-3648-9BBD-214E8A4FA88A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D435F0D-74D5-6644-8844-39096680C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Presence at a </a:t>
            </a:r>
            <a:r>
              <a:rPr lang="de-DE" dirty="0" err="1"/>
              <a:t>datacenter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432191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453915-9120-514A-BA61-5DEF2E7BDDA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run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b="1" dirty="0" err="1"/>
              <a:t>own</a:t>
            </a:r>
            <a:r>
              <a:rPr lang="de-DE" dirty="0"/>
              <a:t> </a:t>
            </a:r>
            <a:r>
              <a:rPr lang="de-DE" dirty="0" err="1"/>
              <a:t>datacenter</a:t>
            </a:r>
            <a:endParaRPr lang="de-DE" dirty="0"/>
          </a:p>
          <a:p>
            <a:r>
              <a:rPr lang="de-DE" dirty="0" err="1"/>
              <a:t>Why</a:t>
            </a:r>
            <a:r>
              <a:rPr lang="de-DE" dirty="0"/>
              <a:t> not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PeeringDB</a:t>
            </a:r>
            <a:r>
              <a:rPr lang="de-DE" dirty="0"/>
              <a:t>?</a:t>
            </a:r>
          </a:p>
          <a:p>
            <a:r>
              <a:rPr lang="de-DE" dirty="0"/>
              <a:t>Go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organization</a:t>
            </a:r>
            <a:r>
              <a:rPr lang="de-DE" dirty="0"/>
              <a:t> </a:t>
            </a:r>
            <a:r>
              <a:rPr lang="de-DE" dirty="0" err="1"/>
              <a:t>page</a:t>
            </a:r>
            <a:endParaRPr lang="de-DE" dirty="0"/>
          </a:p>
          <a:p>
            <a:r>
              <a:rPr lang="de-DE" dirty="0"/>
              <a:t>Scroll down </a:t>
            </a:r>
            <a:r>
              <a:rPr lang="de-DE" dirty="0" err="1"/>
              <a:t>to</a:t>
            </a:r>
            <a:r>
              <a:rPr lang="de-DE" dirty="0"/>
              <a:t> „Manage“</a:t>
            </a:r>
          </a:p>
          <a:p>
            <a:r>
              <a:rPr lang="de-DE" dirty="0" err="1"/>
              <a:t>Choose</a:t>
            </a:r>
            <a:r>
              <a:rPr lang="de-DE" dirty="0"/>
              <a:t> „Add Facility“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D5A43-1FE9-A24E-B0E6-4AC7BF4B3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2021-12-14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3881D0-1268-1F42-84ED-1872667C2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GNA-G Routing Working Group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D5AF7E-7E63-0245-9016-2DC85A239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2F914-301C-3648-9BBD-214E8A4FA88A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281A1A7-833A-B04B-AF15-1325596E5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Add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facility</a:t>
            </a:r>
            <a:endParaRPr lang="de-DE" dirty="0"/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AEAC45C6-D8D8-0140-84D7-DD249C0F2E1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49251" y="2268587"/>
            <a:ext cx="5670550" cy="2320825"/>
          </a:xfrm>
          <a:prstGeom prst="rect">
            <a:avLst/>
          </a:prstGeom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id="{7C639AE2-64D5-0749-B752-61AFF18409D3}"/>
              </a:ext>
            </a:extLst>
          </p:cNvPr>
          <p:cNvSpPr/>
          <p:nvPr/>
        </p:nvSpPr>
        <p:spPr>
          <a:xfrm rot="12700947">
            <a:off x="1115527" y="2963243"/>
            <a:ext cx="2392680" cy="9274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57696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2F8F9B6-B6EB-D84F-9761-C8428F95C54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65125" y="2773180"/>
            <a:ext cx="5670550" cy="195140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453915-9120-514A-BA61-5DEF2E7BDDA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facilities</a:t>
            </a:r>
            <a:r>
              <a:rPr lang="de-DE" dirty="0"/>
              <a:t> </a:t>
            </a:r>
            <a:r>
              <a:rPr lang="de-DE" b="1" dirty="0"/>
              <a:t>not </a:t>
            </a:r>
            <a:r>
              <a:rPr lang="de-DE" b="1" dirty="0" err="1"/>
              <a:t>your</a:t>
            </a:r>
            <a:r>
              <a:rPr lang="de-DE" b="1" dirty="0"/>
              <a:t> </a:t>
            </a:r>
            <a:r>
              <a:rPr lang="de-DE" b="1" dirty="0" err="1"/>
              <a:t>own</a:t>
            </a:r>
            <a:endParaRPr lang="de-DE" b="1" dirty="0"/>
          </a:p>
          <a:p>
            <a:r>
              <a:rPr lang="de-DE" b="1" dirty="0"/>
              <a:t>But </a:t>
            </a:r>
            <a:r>
              <a:rPr lang="de-DE" b="1" dirty="0" err="1"/>
              <a:t>you</a:t>
            </a:r>
            <a:r>
              <a:rPr lang="de-DE" b="1" dirty="0"/>
              <a:t> </a:t>
            </a:r>
            <a:r>
              <a:rPr lang="de-DE" b="1" dirty="0" err="1"/>
              <a:t>are</a:t>
            </a:r>
            <a:r>
              <a:rPr lang="de-DE" b="1" dirty="0"/>
              <a:t> in </a:t>
            </a:r>
            <a:r>
              <a:rPr lang="de-DE" b="1" dirty="0" err="1"/>
              <a:t>or</a:t>
            </a:r>
            <a:r>
              <a:rPr lang="de-DE" b="1" dirty="0"/>
              <a:t> </a:t>
            </a:r>
            <a:r>
              <a:rPr lang="de-DE" b="1" dirty="0" err="1"/>
              <a:t>know</a:t>
            </a:r>
            <a:r>
              <a:rPr lang="de-DE" b="1" dirty="0"/>
              <a:t> </a:t>
            </a:r>
            <a:r>
              <a:rPr lang="de-DE" b="1" dirty="0" err="1"/>
              <a:t>about</a:t>
            </a:r>
            <a:endParaRPr lang="de-DE" b="1" dirty="0"/>
          </a:p>
          <a:p>
            <a:r>
              <a:rPr lang="de-DE" dirty="0" err="1"/>
              <a:t>Choose</a:t>
            </a:r>
            <a:r>
              <a:rPr lang="de-DE" dirty="0"/>
              <a:t> „</a:t>
            </a:r>
            <a:r>
              <a:rPr lang="de-DE" dirty="0" err="1"/>
              <a:t>Suggest</a:t>
            </a:r>
            <a:r>
              <a:rPr lang="de-DE" dirty="0"/>
              <a:t> Facility“</a:t>
            </a:r>
          </a:p>
          <a:p>
            <a:r>
              <a:rPr lang="de-DE" dirty="0"/>
              <a:t>Is reviewed by PeeringDB staff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D5A43-1FE9-A24E-B0E6-4AC7BF4B3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2021-12-14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3881D0-1268-1F42-84ED-1872667C2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GNA-G Routing Working Group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D5AF7E-7E63-0245-9016-2DC85A239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2F914-301C-3648-9BBD-214E8A4FA88A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281A1A7-833A-B04B-AF15-1325596E5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Suggesting</a:t>
            </a:r>
            <a:r>
              <a:rPr lang="de-DE" dirty="0"/>
              <a:t> a </a:t>
            </a:r>
            <a:r>
              <a:rPr lang="de-DE" dirty="0" err="1"/>
              <a:t>facility</a:t>
            </a:r>
            <a:endParaRPr lang="de-DE" dirty="0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7C639AE2-64D5-0749-B752-61AFF18409D3}"/>
              </a:ext>
            </a:extLst>
          </p:cNvPr>
          <p:cNvSpPr/>
          <p:nvPr/>
        </p:nvSpPr>
        <p:spPr>
          <a:xfrm rot="20021445">
            <a:off x="1102828" y="3759382"/>
            <a:ext cx="2392680" cy="9274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06083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F6539D0-9BD3-584D-9FE0-31EB018B31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/>
              <a:t>You</a:t>
            </a:r>
            <a:r>
              <a:rPr lang="de-DE" dirty="0"/>
              <a:t> do not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only</a:t>
            </a:r>
            <a:r>
              <a:rPr lang="de-DE" dirty="0"/>
              <a:t> </a:t>
            </a:r>
            <a:r>
              <a:rPr lang="de-DE" dirty="0" err="1"/>
              <a:t>person</a:t>
            </a:r>
            <a:r>
              <a:rPr lang="de-DE" dirty="0"/>
              <a:t> </a:t>
            </a:r>
            <a:r>
              <a:rPr lang="de-DE" dirty="0" err="1"/>
              <a:t>working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PeeringDB</a:t>
            </a:r>
            <a:endParaRPr lang="de-DE" dirty="0"/>
          </a:p>
          <a:p>
            <a:r>
              <a:rPr lang="de-DE" dirty="0"/>
              <a:t>Other users from your organization may also register!</a:t>
            </a:r>
          </a:p>
          <a:p>
            <a:r>
              <a:rPr lang="de-DE" dirty="0"/>
              <a:t>Users can be „admin“ or „member“</a:t>
            </a:r>
          </a:p>
          <a:p>
            <a:pPr lvl="1"/>
            <a:r>
              <a:rPr lang="de-DE" dirty="0"/>
              <a:t>The first user automatically will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assigned</a:t>
            </a:r>
            <a:r>
              <a:rPr lang="de-DE" dirty="0"/>
              <a:t> „</a:t>
            </a:r>
            <a:r>
              <a:rPr lang="de-DE" dirty="0" err="1"/>
              <a:t>admin</a:t>
            </a:r>
            <a:r>
              <a:rPr lang="de-DE" dirty="0"/>
              <a:t>“ </a:t>
            </a:r>
            <a:r>
              <a:rPr lang="de-DE" dirty="0" err="1"/>
              <a:t>status</a:t>
            </a:r>
            <a:r>
              <a:rPr lang="de-DE" dirty="0"/>
              <a:t> </a:t>
            </a:r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authenticated</a:t>
            </a:r>
            <a:endParaRPr lang="de-DE" dirty="0"/>
          </a:p>
          <a:p>
            <a:r>
              <a:rPr lang="de-DE" dirty="0"/>
              <a:t>Administrators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allowed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all </a:t>
            </a:r>
            <a:r>
              <a:rPr lang="de-DE" dirty="0" err="1"/>
              <a:t>fields</a:t>
            </a:r>
            <a:r>
              <a:rPr lang="de-DE" dirty="0"/>
              <a:t> (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organization</a:t>
            </a:r>
            <a:r>
              <a:rPr lang="de-DE" dirty="0"/>
              <a:t>)</a:t>
            </a:r>
          </a:p>
          <a:p>
            <a:r>
              <a:rPr lang="de-DE" dirty="0"/>
              <a:t>Members </a:t>
            </a:r>
            <a:r>
              <a:rPr lang="de-DE" dirty="0" err="1"/>
              <a:t>rights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restrictive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open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need</a:t>
            </a:r>
            <a:r>
              <a:rPr lang="de-DE" dirty="0"/>
              <a:t> </a:t>
            </a:r>
            <a:r>
              <a:rPr lang="de-DE" dirty="0" err="1"/>
              <a:t>them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endParaRPr lang="de-D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161D3A-56D6-0641-A1EA-68A7C555A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2021-12-14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AD69B8-2036-8342-B9B6-72037BD9B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GNA-G Routing Working Group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09EEE6-94CD-2144-A5E4-E4304387A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2F914-301C-3648-9BBD-214E8A4FA88A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36239C3-0CC7-9646-A5AA-47B17169B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Adding</a:t>
            </a:r>
            <a:r>
              <a:rPr lang="de-DE" dirty="0"/>
              <a:t> </a:t>
            </a:r>
            <a:r>
              <a:rPr lang="de-DE" dirty="0" err="1"/>
              <a:t>users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541769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676BC-A04C-C249-8B39-E1D3369EF0C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/>
              <a:t>Users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admins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members</a:t>
            </a:r>
            <a:endParaRPr lang="de-DE" dirty="0"/>
          </a:p>
          <a:p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dropdown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change</a:t>
            </a:r>
            <a:endParaRPr lang="de-DE" dirty="0"/>
          </a:p>
          <a:p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members</a:t>
            </a:r>
            <a:r>
              <a:rPr lang="de-DE" dirty="0"/>
              <a:t> –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permissions</a:t>
            </a:r>
            <a:endParaRPr lang="de-DE" dirty="0"/>
          </a:p>
          <a:p>
            <a:r>
              <a:rPr lang="de-DE" dirty="0"/>
              <a:t>Use the permissions tab to grant create, update and/or delete to selected of any entities</a:t>
            </a:r>
          </a:p>
          <a:p>
            <a:r>
              <a:rPr lang="de-DE" dirty="0"/>
              <a:t>Do not </a:t>
            </a:r>
            <a:r>
              <a:rPr lang="de-DE" dirty="0" err="1"/>
              <a:t>forget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„save“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changes</a:t>
            </a:r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E7889B-1D0C-9F41-B56D-4A2A80CA2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2021-12-14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511381-EEA0-CB47-B2DB-8D4EAA0FF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GNA-G Routing Working Group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44A91-62A1-7847-89B1-6ED66B99B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2F914-301C-3648-9BBD-214E8A4FA88A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5A025D3-B28A-D042-BDA5-0637811D5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User </a:t>
            </a:r>
            <a:r>
              <a:rPr lang="de-DE" dirty="0" err="1"/>
              <a:t>administration</a:t>
            </a:r>
            <a:endParaRPr lang="de-DE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19423F54-8364-DC49-AF3F-76B86EB2C35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25450" y="1371600"/>
            <a:ext cx="5670550" cy="17006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4EAA414-7B14-4047-A4DA-1BF6D3FDF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450" y="3699485"/>
            <a:ext cx="5746750" cy="150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5570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99EC197-14F9-CF49-8AA7-E6D2A3CFF4E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4820" y="2555267"/>
            <a:ext cx="5670550" cy="174746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CEA6EC-7999-E14C-8DD8-B18A4340B0D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sure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logged</a:t>
            </a:r>
            <a:r>
              <a:rPr lang="de-DE" dirty="0"/>
              <a:t> in </a:t>
            </a:r>
            <a:r>
              <a:rPr lang="de-DE" dirty="0" err="1"/>
              <a:t>as</a:t>
            </a:r>
            <a:r>
              <a:rPr lang="de-DE" dirty="0"/>
              <a:t> an </a:t>
            </a:r>
            <a:r>
              <a:rPr lang="de-DE" dirty="0" err="1"/>
              <a:t>admin</a:t>
            </a:r>
            <a:endParaRPr lang="de-DE" dirty="0"/>
          </a:p>
          <a:p>
            <a:r>
              <a:rPr lang="de-DE" dirty="0"/>
              <a:t>Go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organization</a:t>
            </a:r>
            <a:r>
              <a:rPr lang="de-DE" dirty="0"/>
              <a:t> </a:t>
            </a:r>
            <a:r>
              <a:rPr lang="de-DE" dirty="0" err="1"/>
              <a:t>page</a:t>
            </a:r>
            <a:endParaRPr lang="de-DE" dirty="0"/>
          </a:p>
          <a:p>
            <a:r>
              <a:rPr lang="de-DE" dirty="0"/>
              <a:t>Scroll down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„manage“ </a:t>
            </a:r>
            <a:r>
              <a:rPr lang="de-DE" dirty="0" err="1"/>
              <a:t>section</a:t>
            </a:r>
            <a:endParaRPr lang="de-DE" dirty="0"/>
          </a:p>
          <a:p>
            <a:r>
              <a:rPr lang="de-DE" dirty="0"/>
              <a:t>Click on </a:t>
            </a:r>
            <a:r>
              <a:rPr lang="de-DE" dirty="0" err="1"/>
              <a:t>the</a:t>
            </a:r>
            <a:r>
              <a:rPr lang="de-DE" dirty="0"/>
              <a:t> „Users“ </a:t>
            </a:r>
            <a:r>
              <a:rPr lang="de-DE" dirty="0" err="1"/>
              <a:t>tab</a:t>
            </a:r>
            <a:endParaRPr lang="de-DE" dirty="0"/>
          </a:p>
          <a:p>
            <a:r>
              <a:rPr lang="de-DE" dirty="0"/>
              <a:t>Click on „Remove“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right</a:t>
            </a:r>
            <a:r>
              <a:rPr lang="de-DE" dirty="0"/>
              <a:t> </a:t>
            </a:r>
            <a:r>
              <a:rPr lang="de-DE" dirty="0" err="1"/>
              <a:t>side</a:t>
            </a:r>
            <a:endParaRPr lang="de-DE" dirty="0"/>
          </a:p>
          <a:p>
            <a:r>
              <a:rPr lang="de-DE" dirty="0" err="1"/>
              <a:t>And</a:t>
            </a:r>
            <a:r>
              <a:rPr lang="de-DE" dirty="0"/>
              <a:t> do not </a:t>
            </a:r>
            <a:r>
              <a:rPr lang="de-DE" dirty="0" err="1"/>
              <a:t>forget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„save“</a:t>
            </a:r>
          </a:p>
          <a:p>
            <a:r>
              <a:rPr lang="de-DE" dirty="0"/>
              <a:t>The user is only deleted from your organization</a:t>
            </a:r>
          </a:p>
          <a:p>
            <a:r>
              <a:rPr lang="de-DE" dirty="0"/>
              <a:t>If you want to remove a user completely, email PeeringDB support</a:t>
            </a:r>
          </a:p>
          <a:p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561C97-2110-0745-A924-29011DE48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2021-12-14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574CD9-76C9-DB45-B416-D63403A99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GNA-G Routing Working Group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20F04E-7BA2-2049-87ED-25EBB1005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2F914-301C-3648-9BBD-214E8A4FA88A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65925FE-EECD-BE40-A276-C5D087BCE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Removing</a:t>
            </a:r>
            <a:r>
              <a:rPr lang="de-DE" dirty="0"/>
              <a:t> Users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9D41FB4A-69A5-734C-96E2-78E38AA35BBA}"/>
              </a:ext>
            </a:extLst>
          </p:cNvPr>
          <p:cNvSpPr/>
          <p:nvPr/>
        </p:nvSpPr>
        <p:spPr>
          <a:xfrm rot="18853149">
            <a:off x="3472329" y="4152883"/>
            <a:ext cx="2192977" cy="9274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752916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AE8E17C-EFC3-E146-B7C9-CDD9086278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6144" y="1371600"/>
            <a:ext cx="5919616" cy="4754880"/>
          </a:xfrm>
        </p:spPr>
        <p:txBody>
          <a:bodyPr/>
          <a:lstStyle/>
          <a:p>
            <a:r>
              <a:rPr lang="de-DE" dirty="0"/>
              <a:t>If you leave an internet exchange:</a:t>
            </a:r>
            <a:br>
              <a:rPr lang="de-DE" dirty="0"/>
            </a:br>
            <a:r>
              <a:rPr lang="de-DE" dirty="0"/>
              <a:t>  – please remove your peering IP addresses</a:t>
            </a:r>
          </a:p>
          <a:p>
            <a:endParaRPr lang="de-DE" dirty="0"/>
          </a:p>
          <a:p>
            <a:r>
              <a:rPr lang="de-DE" dirty="0"/>
              <a:t>Go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network</a:t>
            </a:r>
            <a:r>
              <a:rPr lang="de-DE" dirty="0"/>
              <a:t> </a:t>
            </a:r>
            <a:r>
              <a:rPr lang="de-DE" dirty="0" err="1"/>
              <a:t>page</a:t>
            </a:r>
            <a:endParaRPr lang="de-DE" dirty="0"/>
          </a:p>
          <a:p>
            <a:r>
              <a:rPr lang="de-DE" dirty="0"/>
              <a:t>Click on „Edit“ (top </a:t>
            </a:r>
            <a:r>
              <a:rPr lang="de-DE" dirty="0" err="1"/>
              <a:t>right</a:t>
            </a:r>
            <a:r>
              <a:rPr lang="de-DE" dirty="0"/>
              <a:t>)</a:t>
            </a:r>
          </a:p>
          <a:p>
            <a:r>
              <a:rPr lang="de-DE" dirty="0"/>
              <a:t>Click on </a:t>
            </a:r>
            <a:r>
              <a:rPr lang="de-DE" dirty="0" err="1"/>
              <a:t>the</a:t>
            </a:r>
            <a:r>
              <a:rPr lang="de-DE" dirty="0"/>
              <a:t>      </a:t>
            </a:r>
            <a:r>
              <a:rPr lang="de-DE" dirty="0" err="1"/>
              <a:t>beside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entry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exchange</a:t>
            </a:r>
            <a:endParaRPr lang="de-DE" dirty="0"/>
          </a:p>
          <a:p>
            <a:r>
              <a:rPr lang="de-DE" dirty="0" err="1"/>
              <a:t>Confirm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do not </a:t>
            </a:r>
            <a:r>
              <a:rPr lang="de-DE" dirty="0" err="1"/>
              <a:t>forget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„Save“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1C6250-802F-6740-8DA1-A50C68E8E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2021-12-14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99A484-74E1-4D47-8D62-6D01C6570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GNA-G Routing Working Group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E4576E-26B7-3545-8978-74D14E895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2F914-301C-3648-9BBD-214E8A4FA88A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D6CAFC3-CEBC-FE4B-801B-DE3D1815F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More </a:t>
            </a:r>
            <a:r>
              <a:rPr lang="de-DE" dirty="0" err="1"/>
              <a:t>removing</a:t>
            </a:r>
            <a:r>
              <a:rPr lang="de-DE" dirty="0"/>
              <a:t>...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C5466B-30AC-7741-869D-50FB3C404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00" y="2194190"/>
            <a:ext cx="5764717" cy="3932290"/>
          </a:xfrm>
          <a:prstGeom prst="rect">
            <a:avLst/>
          </a:prstGeom>
        </p:spPr>
      </p:pic>
      <p:sp>
        <p:nvSpPr>
          <p:cNvPr id="10" name="Right Arrow 9">
            <a:extLst>
              <a:ext uri="{FF2B5EF4-FFF2-40B4-BE49-F238E27FC236}">
                <a16:creationId xmlns:a16="http://schemas.microsoft.com/office/drawing/2014/main" id="{0F58451F-607E-CD43-BDC1-A3E6A00B3D68}"/>
              </a:ext>
            </a:extLst>
          </p:cNvPr>
          <p:cNvSpPr/>
          <p:nvPr/>
        </p:nvSpPr>
        <p:spPr>
          <a:xfrm rot="8515032">
            <a:off x="284995" y="1837300"/>
            <a:ext cx="2192977" cy="9274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8498E98-7D50-A842-8EF1-ABE77EB1B7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6492" y="4191625"/>
            <a:ext cx="4064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8470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CEED5DE-8079-7949-B7DB-33A74A93B2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/>
              <a:t>Facilities</a:t>
            </a:r>
            <a:r>
              <a:rPr lang="de-DE" dirty="0"/>
              <a:t>, </a:t>
            </a:r>
            <a:r>
              <a:rPr lang="de-DE" dirty="0" err="1"/>
              <a:t>Contacts</a:t>
            </a:r>
            <a:r>
              <a:rPr lang="de-DE" dirty="0"/>
              <a:t>, all </a:t>
            </a:r>
            <a:r>
              <a:rPr lang="de-DE" dirty="0" err="1"/>
              <a:t>the</a:t>
            </a:r>
            <a:r>
              <a:rPr lang="de-DE" dirty="0"/>
              <a:t> same</a:t>
            </a:r>
          </a:p>
          <a:p>
            <a:r>
              <a:rPr lang="de-DE" dirty="0"/>
              <a:t>Click on „Edit“</a:t>
            </a:r>
          </a:p>
          <a:p>
            <a:r>
              <a:rPr lang="de-DE" dirty="0"/>
              <a:t>Click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remove</a:t>
            </a:r>
            <a:r>
              <a:rPr lang="de-DE" dirty="0"/>
              <a:t> </a:t>
            </a:r>
            <a:r>
              <a:rPr lang="de-DE" dirty="0" err="1"/>
              <a:t>symbol</a:t>
            </a:r>
            <a:r>
              <a:rPr lang="de-DE" dirty="0"/>
              <a:t> at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entry</a:t>
            </a:r>
            <a:endParaRPr lang="de-DE" dirty="0"/>
          </a:p>
          <a:p>
            <a:r>
              <a:rPr lang="de-DE" dirty="0"/>
              <a:t>Click on “Save“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393533-E9C4-054B-85A3-55C19985F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2021-12-14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B37B49-1A4E-FB45-9C98-6AE111EFF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GNA-G Routing Working Group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0538D9-431C-5340-8712-41BE9766B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2F914-301C-3648-9BBD-214E8A4FA88A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13A34F5-5175-CF4E-B8B8-7BF21986B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More </a:t>
            </a:r>
            <a:r>
              <a:rPr lang="de-DE" dirty="0" err="1"/>
              <a:t>removing</a:t>
            </a:r>
            <a:r>
              <a:rPr lang="de-DE" dirty="0"/>
              <a:t>...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673A71-0D90-7B4D-867E-C5F70D690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5650" y="1433221"/>
            <a:ext cx="3213100" cy="2717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68B726-79B4-004F-A33A-A3DF7608ED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2300" y="3795510"/>
            <a:ext cx="3327400" cy="204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284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800484"/>
            <a:ext cx="8594075" cy="3764069"/>
          </a:xfrm>
        </p:spPr>
        <p:txBody>
          <a:bodyPr>
            <a:noAutofit/>
          </a:bodyPr>
          <a:lstStyle/>
          <a:p>
            <a:r>
              <a:rPr lang="en-US" sz="2600" dirty="0"/>
              <a:t>As a network, a </a:t>
            </a:r>
            <a:r>
              <a:rPr lang="en-US" sz="2600" dirty="0" err="1"/>
              <a:t>PeeringDB</a:t>
            </a:r>
            <a:r>
              <a:rPr lang="en-US" sz="2600" dirty="0"/>
              <a:t> record makes it easy for other networks to find you, and helps you to establish peering / interconnection</a:t>
            </a:r>
          </a:p>
          <a:p>
            <a:r>
              <a:rPr lang="en-US" sz="2600" dirty="0"/>
              <a:t>As a colocation provider, a </a:t>
            </a:r>
            <a:r>
              <a:rPr lang="en-US" sz="2600" dirty="0" err="1"/>
              <a:t>PeeringDB</a:t>
            </a:r>
            <a:r>
              <a:rPr lang="en-US" sz="2600" dirty="0"/>
              <a:t> record creates visibility, and helps you to attract additional networks and </a:t>
            </a:r>
            <a:r>
              <a:rPr lang="en-US" sz="2600" dirty="0" err="1"/>
              <a:t>IXes</a:t>
            </a:r>
            <a:endParaRPr lang="en-US" sz="2600" dirty="0"/>
          </a:p>
          <a:p>
            <a:r>
              <a:rPr lang="en-US" sz="2600" dirty="0"/>
              <a:t>As an IX, a </a:t>
            </a:r>
            <a:r>
              <a:rPr lang="en-US" sz="2600" dirty="0" err="1"/>
              <a:t>PeeringDB</a:t>
            </a:r>
            <a:r>
              <a:rPr lang="en-US" sz="2600" dirty="0"/>
              <a:t> record provides information about your participants, and colocations where your service is available</a:t>
            </a:r>
          </a:p>
          <a:p>
            <a:r>
              <a:rPr lang="en-US" sz="2600" dirty="0"/>
              <a:t>Provides a user friendly GUI and a powerful API for </a:t>
            </a:r>
            <a:r>
              <a:rPr lang="en-US" sz="2600" dirty="0" err="1"/>
              <a:t>automatisation</a:t>
            </a:r>
            <a:endParaRPr lang="en-US" sz="2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2021-12-14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GNA-G Routing Working Group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2F914-301C-3648-9BBD-214E8A4FA88A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should I have a record in </a:t>
            </a:r>
            <a:r>
              <a:rPr lang="en-US" dirty="0" err="1"/>
              <a:t>PeeringDB</a:t>
            </a:r>
            <a:r>
              <a:rPr lang="en-US" dirty="0"/>
              <a:t>?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9162107" y="3420687"/>
            <a:ext cx="2765439" cy="2399783"/>
            <a:chOff x="3651684" y="2008413"/>
            <a:chExt cx="2765439" cy="2399783"/>
          </a:xfrm>
        </p:grpSpPr>
        <p:sp>
          <p:nvSpPr>
            <p:cNvPr id="11" name="Rounded Rectangular Callout 14"/>
            <p:cNvSpPr/>
            <p:nvPr/>
          </p:nvSpPr>
          <p:spPr>
            <a:xfrm flipH="1">
              <a:off x="3651684" y="3081320"/>
              <a:ext cx="1802059" cy="1326876"/>
            </a:xfrm>
            <a:prstGeom prst="wedgeRoundRectCallout">
              <a:avLst/>
            </a:prstGeom>
            <a:solidFill>
              <a:schemeClr val="bg1"/>
            </a:solidFill>
            <a:ln w="88900">
              <a:solidFill>
                <a:srgbClr val="009F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ounded Rectangular Callout 7"/>
            <p:cNvSpPr/>
            <p:nvPr/>
          </p:nvSpPr>
          <p:spPr>
            <a:xfrm>
              <a:off x="4731851" y="2008413"/>
              <a:ext cx="1685272" cy="1735835"/>
            </a:xfrm>
            <a:prstGeom prst="wedgeRoundRectCallout">
              <a:avLst/>
            </a:prstGeom>
            <a:solidFill>
              <a:schemeClr val="bg1"/>
            </a:solidFill>
            <a:ln w="88900">
              <a:solidFill>
                <a:srgbClr val="009F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800" b="1" dirty="0">
                  <a:solidFill>
                    <a:srgbClr val="F2951B"/>
                  </a:solidFill>
                </a:rPr>
                <a:t>?</a:t>
              </a:r>
              <a:endParaRPr lang="en-US" b="1" dirty="0">
                <a:solidFill>
                  <a:srgbClr val="F2951B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913593" y="2758226"/>
              <a:ext cx="10287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s-IS" sz="9600" dirty="0">
                  <a:solidFill>
                    <a:srgbClr val="F2951B"/>
                  </a:solidFill>
                </a:rPr>
                <a:t>…</a:t>
              </a:r>
              <a:endParaRPr lang="en-US" sz="9600" dirty="0">
                <a:solidFill>
                  <a:srgbClr val="F2951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91011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8C38571-1171-5645-8F38-C1ECB5A3E7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Objects are only </a:t>
            </a:r>
            <a:r>
              <a:rPr lang="de-DE" i="1" dirty="0"/>
              <a:t>marked deleted, but stay in the DB</a:t>
            </a:r>
          </a:p>
          <a:p>
            <a:pPr lvl="1"/>
            <a:r>
              <a:rPr lang="de-DE" i="1" dirty="0"/>
              <a:t>Facilities and IXes only can be removed if they don‘t have participants</a:t>
            </a:r>
          </a:p>
          <a:p>
            <a:r>
              <a:rPr lang="de-DE" b="1" i="1" dirty="0"/>
              <a:t>You cannot simply re-add them</a:t>
            </a:r>
          </a:p>
          <a:p>
            <a:r>
              <a:rPr lang="de-DE" dirty="0"/>
              <a:t>Please contact </a:t>
            </a:r>
            <a:r>
              <a:rPr lang="de-DE" dirty="0">
                <a:hlinkClick r:id="rId3"/>
              </a:rPr>
              <a:t>support@peeringdb.com</a:t>
            </a:r>
            <a:r>
              <a:rPr lang="de-DE" dirty="0"/>
              <a:t> if you need help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8E7523-8E5C-4B43-BE1E-3046C1E24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2021-12-14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E97B1F-2D52-0D4E-841C-4D90A958F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GNA-G Routing Working Group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A1217D-7140-A244-B730-7D4E85ED0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2F914-301C-3648-9BBD-214E8A4FA88A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E1B8B3D-DE28-9241-83D7-17A95F561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Removing</a:t>
            </a:r>
            <a:r>
              <a:rPr lang="de-DE" dirty="0"/>
              <a:t> –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/>
              <a:t>information</a:t>
            </a:r>
            <a:endParaRPr lang="de-D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2A4763-8F03-2943-A68B-0F02991C72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5810" y="3943791"/>
            <a:ext cx="5630839" cy="2074009"/>
          </a:xfrm>
          <a:prstGeom prst="rect">
            <a:avLst/>
          </a:prstGeom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8421EFBC-1C5C-6E4A-8920-F497E5A12740}"/>
              </a:ext>
            </a:extLst>
          </p:cNvPr>
          <p:cNvSpPr/>
          <p:nvPr/>
        </p:nvSpPr>
        <p:spPr>
          <a:xfrm rot="20127441">
            <a:off x="4527071" y="4839805"/>
            <a:ext cx="2192977" cy="9274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218749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8C38571-1171-5645-8F38-C1ECB5A3E7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Iff you dissolve your organization</a:t>
            </a:r>
          </a:p>
          <a:p>
            <a:pPr lvl="1"/>
            <a:r>
              <a:rPr lang="de-DE" dirty="0"/>
              <a:t>You first have to „empty“ your IXes and Facilities</a:t>
            </a:r>
          </a:p>
          <a:p>
            <a:r>
              <a:rPr lang="de-DE" dirty="0"/>
              <a:t>Please contact </a:t>
            </a:r>
            <a:r>
              <a:rPr lang="de-DE" dirty="0">
                <a:hlinkClick r:id="rId3"/>
              </a:rPr>
              <a:t>support@peeringdb.com</a:t>
            </a:r>
            <a:r>
              <a:rPr lang="de-DE" dirty="0"/>
              <a:t> if you need help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8E7523-8E5C-4B43-BE1E-3046C1E24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2021-12-14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E97B1F-2D52-0D4E-841C-4D90A958F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GNA-G Routing Working Group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A1217D-7140-A244-B730-7D4E85ED0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2F914-301C-3648-9BBD-214E8A4FA88A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E1B8B3D-DE28-9241-83D7-17A95F561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Removing your organization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8421EFBC-1C5C-6E4A-8920-F497E5A12740}"/>
              </a:ext>
            </a:extLst>
          </p:cNvPr>
          <p:cNvSpPr/>
          <p:nvPr/>
        </p:nvSpPr>
        <p:spPr>
          <a:xfrm rot="20127441">
            <a:off x="5318379" y="4523282"/>
            <a:ext cx="2192977" cy="9274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34" y="2774348"/>
            <a:ext cx="8839200" cy="147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8456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8D429-D17E-B04D-84C7-14A7FF0390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The PeeringDB API</a:t>
            </a:r>
          </a:p>
        </p:txBody>
      </p:sp>
    </p:spTree>
    <p:extLst>
      <p:ext uri="{BB962C8B-B14F-4D97-AF65-F5344CB8AC3E}">
        <p14:creationId xmlns:p14="http://schemas.microsoft.com/office/powerpoint/2010/main" val="33130448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Why API (Application Programming Interface)?</a:t>
            </a:r>
          </a:p>
          <a:p>
            <a:pPr lvl="1"/>
            <a:r>
              <a:rPr lang="de-DE" dirty="0"/>
              <a:t>The GUI is nice for human beings</a:t>
            </a:r>
          </a:p>
          <a:p>
            <a:pPr lvl="1"/>
            <a:r>
              <a:rPr lang="de-DE" dirty="0"/>
              <a:t>Automation needs structured data</a:t>
            </a:r>
          </a:p>
          <a:p>
            <a:r>
              <a:rPr lang="de-DE" dirty="0"/>
              <a:t>Makes it easy to integrate PeeringDB in your environment</a:t>
            </a:r>
          </a:p>
          <a:p>
            <a:endParaRPr lang="de-D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2021-12-14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GNA-G Routing Working Group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2F914-301C-3648-9BBD-214E8A4FA88A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21905471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jq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Light-weight and flexible command-line processor</a:t>
            </a:r>
          </a:p>
          <a:p>
            <a:r>
              <a:rPr lang="de-DE" dirty="0"/>
              <a:t>awk, sed and grep equivalent to JSON data</a:t>
            </a:r>
          </a:p>
          <a:p>
            <a:r>
              <a:rPr lang="de-DE" dirty="0"/>
              <a:t>A jq program is a filter</a:t>
            </a:r>
          </a:p>
          <a:p>
            <a:pPr lvl="1"/>
            <a:r>
              <a:rPr lang="de-DE" dirty="0"/>
              <a:t>Needs an input and produces anoutput</a:t>
            </a:r>
          </a:p>
          <a:p>
            <a:pPr lvl="1"/>
            <a:r>
              <a:rPr lang="de-DE" dirty="0"/>
              <a:t>Maybe piped</a:t>
            </a:r>
          </a:p>
          <a:p>
            <a:pPr lvl="1"/>
            <a:r>
              <a:rPr lang="de-DE" dirty="0"/>
              <a:t>Looks weird sometimes, like „add/length“ produces average of an array</a:t>
            </a:r>
          </a:p>
          <a:p>
            <a:pPr lvl="1"/>
            <a:r>
              <a:rPr lang="de-DE" dirty="0"/>
              <a:t>Simplest filter is „.“ which is the Identity</a:t>
            </a:r>
          </a:p>
          <a:p>
            <a:pPr lvl="2"/>
            <a:r>
              <a:rPr lang="de-DE" dirty="0"/>
              <a:t>Maybe used to pretty print JSON output</a:t>
            </a:r>
          </a:p>
          <a:p>
            <a:r>
              <a:rPr lang="de-DE" dirty="0"/>
              <a:t>See </a:t>
            </a:r>
            <a:r>
              <a:rPr lang="de-DE" dirty="0">
                <a:hlinkClick r:id="rId2"/>
              </a:rPr>
              <a:t>https://stedolan.github.io/jq/manual</a:t>
            </a:r>
            <a:r>
              <a:rPr lang="de-DE" dirty="0"/>
              <a:t> for an introduction</a:t>
            </a:r>
          </a:p>
          <a:p>
            <a:r>
              <a:rPr lang="de-DE" dirty="0"/>
              <a:t>Ex</a:t>
            </a:r>
            <a:r>
              <a:rPr lang="de-DE" sz="2000" dirty="0"/>
              <a:t>: curl -sG https://peeringdb.com/api/org --data-urlencode fields=id | jq -c '[.data[] | .id] | length'</a:t>
            </a:r>
          </a:p>
          <a:p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2021-12-14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GNA-G Routing Working Group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CB1E8-EC63-49BB-A3D2-FEC67037859C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3559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Open standard file format</a:t>
            </a:r>
          </a:p>
          <a:p>
            <a:r>
              <a:rPr lang="de-DE" dirty="0"/>
              <a:t>Short for JavaScript Object Notation</a:t>
            </a:r>
          </a:p>
          <a:p>
            <a:r>
              <a:rPr lang="de-DE" dirty="0"/>
              <a:t>Filenames use the extension .json</a:t>
            </a:r>
          </a:p>
          <a:p>
            <a:r>
              <a:rPr lang="de-DE" dirty="0"/>
              <a:t>Language independent data format</a:t>
            </a:r>
          </a:p>
          <a:p>
            <a:r>
              <a:rPr lang="de-DE" dirty="0"/>
              <a:t>Basic data types</a:t>
            </a:r>
          </a:p>
          <a:p>
            <a:pPr lvl="1"/>
            <a:r>
              <a:rPr lang="de-DE" dirty="0"/>
              <a:t>Number</a:t>
            </a:r>
          </a:p>
          <a:p>
            <a:pPr lvl="1"/>
            <a:r>
              <a:rPr lang="de-DE" dirty="0"/>
              <a:t>String</a:t>
            </a:r>
          </a:p>
          <a:p>
            <a:pPr lvl="1"/>
            <a:r>
              <a:rPr lang="de-DE" dirty="0"/>
              <a:t>Boolean</a:t>
            </a:r>
          </a:p>
          <a:p>
            <a:pPr lvl="1"/>
            <a:r>
              <a:rPr lang="de-DE" dirty="0"/>
              <a:t>Array</a:t>
            </a:r>
          </a:p>
          <a:p>
            <a:pPr lvl="1"/>
            <a:r>
              <a:rPr lang="de-DE" dirty="0"/>
              <a:t>Object</a:t>
            </a:r>
          </a:p>
          <a:p>
            <a:pPr lvl="1"/>
            <a:r>
              <a:rPr lang="de-DE" dirty="0"/>
              <a:t>null</a:t>
            </a:r>
          </a:p>
          <a:p>
            <a:endParaRPr lang="de-D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2021-12-14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GNA-G Routing Working Group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2F914-301C-3648-9BBD-214E8A4FA88A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JSON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969" y="171040"/>
            <a:ext cx="3681046" cy="595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7914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In general </a:t>
            </a:r>
            <a:r>
              <a:rPr lang="de-DE" dirty="0">
                <a:hlinkClick r:id="rId2"/>
              </a:rPr>
              <a:t>https://peeringdb.com/api/OBJ</a:t>
            </a:r>
            <a:endParaRPr lang="de-DE" dirty="0"/>
          </a:p>
          <a:p>
            <a:pPr lvl="1"/>
            <a:r>
              <a:rPr lang="de-DE" dirty="0"/>
              <a:t>OBJ is case insensitive</a:t>
            </a:r>
          </a:p>
          <a:p>
            <a:pPr lvl="1"/>
            <a:r>
              <a:rPr lang="de-DE" dirty="0"/>
              <a:t>So called endpoint: /api/OBJ</a:t>
            </a:r>
          </a:p>
          <a:p>
            <a:r>
              <a:rPr lang="de-DE" dirty="0"/>
              <a:t>Output always fits in one object</a:t>
            </a:r>
          </a:p>
          <a:p>
            <a:pPr lvl="1"/>
            <a:r>
              <a:rPr lang="de-DE" dirty="0"/>
              <a:t>Meta is optional</a:t>
            </a:r>
          </a:p>
          <a:p>
            <a:pPr lvl="1"/>
            <a:r>
              <a:rPr lang="de-DE" dirty="0"/>
              <a:t>Data always an array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2021-12-14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GNA-G Routing Working Group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2F914-301C-3648-9BBD-214E8A4FA88A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Basics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182" y="1762369"/>
            <a:ext cx="3134992" cy="418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476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Authentication</a:t>
            </a:r>
          </a:p>
          <a:p>
            <a:pPr lvl="1"/>
            <a:r>
              <a:rPr lang="de-DE" dirty="0" err="1"/>
              <a:t>basic</a:t>
            </a:r>
            <a:r>
              <a:rPr lang="de-DE" dirty="0"/>
              <a:t> HTTP </a:t>
            </a:r>
            <a:r>
              <a:rPr lang="de-DE" dirty="0" err="1"/>
              <a:t>authorization</a:t>
            </a:r>
            <a:endParaRPr lang="de-DE" dirty="0"/>
          </a:p>
          <a:p>
            <a:pPr lvl="1"/>
            <a:r>
              <a:rPr lang="de-DE" dirty="0"/>
              <a:t>API </a:t>
            </a:r>
            <a:r>
              <a:rPr lang="de-DE" dirty="0" err="1"/>
              <a:t>keys</a:t>
            </a:r>
            <a:endParaRPr lang="de-DE" dirty="0"/>
          </a:p>
          <a:p>
            <a:r>
              <a:rPr lang="de-DE" dirty="0"/>
              <a:t>Guest access does not need any authentication</a:t>
            </a:r>
          </a:p>
          <a:p>
            <a:r>
              <a:rPr lang="de-DE" dirty="0"/>
              <a:t>Examples</a:t>
            </a:r>
          </a:p>
          <a:p>
            <a:pPr lvl="1"/>
            <a:r>
              <a:rPr lang="de-DE" dirty="0"/>
              <a:t>curl -sG </a:t>
            </a:r>
            <a:r>
              <a:rPr lang="de-DE" dirty="0">
                <a:hlinkClick r:id="rId2"/>
              </a:rPr>
              <a:t>https://username:password@peeringdb.com/api/poc</a:t>
            </a:r>
            <a:endParaRPr lang="de-DE" dirty="0"/>
          </a:p>
          <a:p>
            <a:pPr lvl="1"/>
            <a:r>
              <a:rPr lang="de-DE" dirty="0"/>
              <a:t>curl -u username:password </a:t>
            </a:r>
            <a:r>
              <a:rPr lang="de-DE" dirty="0">
                <a:hlinkClick r:id="rId3"/>
              </a:rPr>
              <a:t>https://peeringdb.com/api/poc</a:t>
            </a:r>
            <a:endParaRPr lang="de-DE" dirty="0"/>
          </a:p>
          <a:p>
            <a:r>
              <a:rPr lang="de-DE" dirty="0" err="1"/>
              <a:t>Recap</a:t>
            </a:r>
            <a:r>
              <a:rPr lang="de-DE" dirty="0"/>
              <a:t>: only access to contact information may be restricted</a:t>
            </a:r>
          </a:p>
          <a:p>
            <a:pPr lvl="1"/>
            <a:r>
              <a:rPr lang="de-DE" dirty="0"/>
              <a:t>Endpoint /api/poc</a:t>
            </a:r>
          </a:p>
          <a:p>
            <a:pPr lvl="1"/>
            <a:r>
              <a:rPr lang="de-DE" dirty="0"/>
              <a:t>You need to be authenticated to view objects with visibility „Users“</a:t>
            </a:r>
          </a:p>
          <a:p>
            <a:pPr lvl="1"/>
            <a:endParaRPr lang="de-DE" dirty="0"/>
          </a:p>
          <a:p>
            <a:pPr lvl="1"/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2021-12-14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GNA-G Routing Working Group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2F914-301C-3648-9BBD-214E8A4FA88A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Authentication</a:t>
            </a:r>
          </a:p>
        </p:txBody>
      </p:sp>
    </p:spTree>
    <p:extLst>
      <p:ext uri="{BB962C8B-B14F-4D97-AF65-F5344CB8AC3E}">
        <p14:creationId xmlns:p14="http://schemas.microsoft.com/office/powerpoint/2010/main" val="32249570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All HTML operations are supported</a:t>
            </a:r>
          </a:p>
          <a:p>
            <a:pPr lvl="1"/>
            <a:r>
              <a:rPr lang="de-DE" dirty="0"/>
              <a:t>GET</a:t>
            </a:r>
          </a:p>
          <a:p>
            <a:pPr lvl="2"/>
            <a:r>
              <a:rPr lang="en-US" dirty="0"/>
              <a:t>Requests a representation of the specified resource</a:t>
            </a:r>
            <a:endParaRPr lang="de-DE" dirty="0"/>
          </a:p>
          <a:p>
            <a:pPr lvl="1"/>
            <a:r>
              <a:rPr lang="de-DE" dirty="0"/>
              <a:t>POST</a:t>
            </a:r>
          </a:p>
          <a:p>
            <a:pPr lvl="2"/>
            <a:r>
              <a:rPr lang="en-US" dirty="0"/>
              <a:t>Used to submit an entity to the specified resource</a:t>
            </a:r>
            <a:endParaRPr lang="de-DE" dirty="0"/>
          </a:p>
          <a:p>
            <a:pPr lvl="1"/>
            <a:r>
              <a:rPr lang="de-DE" dirty="0"/>
              <a:t>PUT</a:t>
            </a:r>
          </a:p>
          <a:p>
            <a:pPr lvl="2"/>
            <a:r>
              <a:rPr lang="en-US" dirty="0"/>
              <a:t>Replaces all current representations of the target resource with the request payload</a:t>
            </a:r>
            <a:endParaRPr lang="de-DE" dirty="0"/>
          </a:p>
          <a:p>
            <a:pPr lvl="1"/>
            <a:r>
              <a:rPr lang="de-DE" dirty="0"/>
              <a:t>DELETE</a:t>
            </a:r>
          </a:p>
          <a:p>
            <a:pPr lvl="2"/>
            <a:r>
              <a:rPr lang="de-DE" dirty="0"/>
              <a:t>Deletes the specified resource</a:t>
            </a:r>
          </a:p>
          <a:p>
            <a:endParaRPr lang="de-D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2021-12-14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GNA-G Routing Working Group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2F914-301C-3648-9BBD-214E8A4FA88A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Operations</a:t>
            </a:r>
          </a:p>
        </p:txBody>
      </p:sp>
    </p:spTree>
    <p:extLst>
      <p:ext uri="{BB962C8B-B14F-4D97-AF65-F5344CB8AC3E}">
        <p14:creationId xmlns:p14="http://schemas.microsoft.com/office/powerpoint/2010/main" val="38724020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Of type OBJ_set</a:t>
            </a:r>
          </a:p>
          <a:p>
            <a:r>
              <a:rPr lang="de-DE" dirty="0"/>
              <a:t>Example: </a:t>
            </a:r>
            <a:r>
              <a:rPr lang="de-DE" i="1" dirty="0"/>
              <a:t>net_set</a:t>
            </a:r>
            <a:r>
              <a:rPr lang="de-DE" dirty="0"/>
              <a:t> will hold network objects</a:t>
            </a:r>
          </a:p>
          <a:p>
            <a:r>
              <a:rPr lang="de-DE" dirty="0"/>
              <a:t>Depth (for endpoint /api/OBJ)</a:t>
            </a:r>
          </a:p>
          <a:p>
            <a:pPr lvl="1"/>
            <a:r>
              <a:rPr lang="de-DE" dirty="0"/>
              <a:t>0: don't expand anything (default)</a:t>
            </a:r>
          </a:p>
          <a:p>
            <a:pPr lvl="1"/>
            <a:r>
              <a:rPr lang="de-DE" dirty="0"/>
              <a:t>1: </a:t>
            </a:r>
            <a:r>
              <a:rPr lang="en-US" dirty="0"/>
              <a:t>expand all first level sets to ids</a:t>
            </a:r>
          </a:p>
          <a:p>
            <a:pPr lvl="1"/>
            <a:r>
              <a:rPr lang="en-US" dirty="0"/>
              <a:t>2: expand all first level sets to objects</a:t>
            </a:r>
          </a:p>
          <a:p>
            <a:r>
              <a:rPr lang="en-US" dirty="0"/>
              <a:t>Depth (for endpoint /</a:t>
            </a:r>
            <a:r>
              <a:rPr lang="en-US" dirty="0" err="1"/>
              <a:t>api</a:t>
            </a:r>
            <a:r>
              <a:rPr lang="en-US" dirty="0"/>
              <a:t>/OBJ/id)</a:t>
            </a:r>
          </a:p>
          <a:p>
            <a:pPr lvl="1"/>
            <a:r>
              <a:rPr lang="en-US" dirty="0"/>
              <a:t>0: don’t </a:t>
            </a:r>
            <a:r>
              <a:rPr lang="en-US" dirty="0" err="1"/>
              <a:t>exand</a:t>
            </a:r>
            <a:r>
              <a:rPr lang="en-US" dirty="0"/>
              <a:t> anything</a:t>
            </a:r>
          </a:p>
          <a:p>
            <a:pPr lvl="1"/>
            <a:r>
              <a:rPr lang="en-US" dirty="0"/>
              <a:t>1-4: expand all sets and related objects according to level of depth specified</a:t>
            </a:r>
          </a:p>
          <a:p>
            <a:pPr lvl="1"/>
            <a:r>
              <a:rPr lang="en-US" dirty="0"/>
              <a:t>2 is default</a:t>
            </a:r>
          </a:p>
          <a:p>
            <a:pPr marL="0" indent="0">
              <a:buNone/>
            </a:pPr>
            <a:endParaRPr lang="de-DE" dirty="0"/>
          </a:p>
          <a:p>
            <a:endParaRPr lang="de-D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2021-12-14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GNA-G Routing Working Group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2F914-301C-3648-9BBD-214E8A4FA88A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Nested Data / Depth</a:t>
            </a:r>
          </a:p>
        </p:txBody>
      </p:sp>
    </p:spTree>
    <p:extLst>
      <p:ext uri="{BB962C8B-B14F-4D97-AF65-F5344CB8AC3E}">
        <p14:creationId xmlns:p14="http://schemas.microsoft.com/office/powerpoint/2010/main" val="616686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Governance and Membership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 err="1"/>
              <a:t>PeeringDB</a:t>
            </a:r>
            <a:r>
              <a:rPr lang="en-US" sz="2400" dirty="0"/>
              <a:t> is a United States 501</a:t>
            </a:r>
            <a:r>
              <a:rPr lang="de-DE" sz="2400" dirty="0"/>
              <a:t>(c)(6) volunteer organization that is 100% funded by sponsorships</a:t>
            </a:r>
          </a:p>
          <a:p>
            <a:r>
              <a:rPr lang="en-US" sz="2400" dirty="0"/>
              <a:t>Healthy organization, building financial reserves and executing the long term strategic plan</a:t>
            </a:r>
            <a:endParaRPr lang="de-DE" sz="2400" dirty="0"/>
          </a:p>
          <a:p>
            <a:r>
              <a:rPr lang="en-US" sz="2400" dirty="0"/>
              <a:t>Membership rules</a:t>
            </a:r>
          </a:p>
          <a:p>
            <a:pPr lvl="1"/>
            <a:r>
              <a:rPr lang="en-US" sz="2000" dirty="0"/>
              <a:t>A corporation, limited liability company, partnership or other legal business entity may be a Member of the Corporation</a:t>
            </a:r>
          </a:p>
          <a:p>
            <a:pPr lvl="1"/>
            <a:r>
              <a:rPr lang="en-US" sz="2000" dirty="0"/>
              <a:t>Membership is determined by having both an active PeeringDB.com account and an individual representative or role subscription to the </a:t>
            </a:r>
            <a:r>
              <a:rPr lang="en-US" sz="2000" dirty="0" err="1"/>
              <a:t>PeeringDB</a:t>
            </a:r>
            <a:r>
              <a:rPr lang="en-US" sz="2000" dirty="0"/>
              <a:t> Governance mailing list</a:t>
            </a:r>
          </a:p>
          <a:p>
            <a:pPr lvl="1"/>
            <a:r>
              <a:rPr lang="en-US" sz="2000" dirty="0"/>
              <a:t>359 addresses subscribed to the Governance mailing list (as of Nov 30, 2021)</a:t>
            </a:r>
          </a:p>
          <a:p>
            <a:pPr lvl="1"/>
            <a:r>
              <a:rPr lang="en-US" sz="2000" dirty="0"/>
              <a:t>Governance list is at </a:t>
            </a:r>
            <a:r>
              <a:rPr lang="en-US" sz="2000" dirty="0">
                <a:hlinkClick r:id="rId3"/>
              </a:rPr>
              <a:t>http://lists.peeringdb.com/cgi-bin/mailman/listinfo/pdb-gov </a:t>
            </a:r>
            <a:endParaRPr lang="en-US" sz="2000" dirty="0"/>
          </a:p>
          <a:p>
            <a:pPr lvl="1"/>
            <a:r>
              <a:rPr lang="en-US" sz="2000" dirty="0"/>
              <a:t>More information available at </a:t>
            </a:r>
            <a:r>
              <a:rPr lang="en-US" sz="2000" dirty="0">
                <a:hlinkClick r:id="rId4"/>
              </a:rPr>
              <a:t>http://gov.peeringdb.com/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2021-12-14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GNA-G Routing Working Group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2F914-301C-3648-9BBD-214E8A4FA88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3529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numeric fields</a:t>
            </a:r>
          </a:p>
          <a:p>
            <a:pPr lvl="1"/>
            <a:r>
              <a:rPr lang="en-US" dirty="0"/>
              <a:t>__</a:t>
            </a:r>
            <a:r>
              <a:rPr lang="en-US" dirty="0" err="1"/>
              <a:t>lt</a:t>
            </a:r>
            <a:r>
              <a:rPr lang="en-US" dirty="0"/>
              <a:t>: less than</a:t>
            </a:r>
          </a:p>
          <a:p>
            <a:pPr lvl="1"/>
            <a:r>
              <a:rPr lang="en-US" dirty="0"/>
              <a:t>__</a:t>
            </a:r>
            <a:r>
              <a:rPr lang="en-US" dirty="0" err="1"/>
              <a:t>lte</a:t>
            </a:r>
            <a:r>
              <a:rPr lang="en-US" dirty="0"/>
              <a:t>: less than equal</a:t>
            </a:r>
          </a:p>
          <a:p>
            <a:pPr lvl="1"/>
            <a:r>
              <a:rPr lang="en-US" dirty="0"/>
              <a:t>__</a:t>
            </a:r>
            <a:r>
              <a:rPr lang="en-US" dirty="0" err="1"/>
              <a:t>gt</a:t>
            </a:r>
            <a:r>
              <a:rPr lang="en-US" dirty="0"/>
              <a:t>: greater than</a:t>
            </a:r>
          </a:p>
          <a:p>
            <a:pPr lvl="1"/>
            <a:r>
              <a:rPr lang="en-US" dirty="0"/>
              <a:t>__</a:t>
            </a:r>
            <a:r>
              <a:rPr lang="en-US" dirty="0" err="1"/>
              <a:t>gte</a:t>
            </a:r>
            <a:r>
              <a:rPr lang="en-US" dirty="0"/>
              <a:t>: greater than equal</a:t>
            </a:r>
          </a:p>
          <a:p>
            <a:pPr lvl="1"/>
            <a:r>
              <a:rPr lang="en-US" dirty="0"/>
              <a:t>__in: value inside set of values (comma separated)</a:t>
            </a:r>
          </a:p>
          <a:p>
            <a:r>
              <a:rPr lang="en-US" dirty="0"/>
              <a:t>string fields</a:t>
            </a:r>
          </a:p>
          <a:p>
            <a:pPr lvl="1"/>
            <a:r>
              <a:rPr lang="en-US" dirty="0"/>
              <a:t>__contains: field value contains this value</a:t>
            </a:r>
          </a:p>
          <a:p>
            <a:pPr lvl="1"/>
            <a:r>
              <a:rPr lang="en-US" dirty="0"/>
              <a:t>__</a:t>
            </a:r>
            <a:r>
              <a:rPr lang="en-US" dirty="0" err="1"/>
              <a:t>startswith</a:t>
            </a:r>
            <a:r>
              <a:rPr lang="en-US" dirty="0"/>
              <a:t>: field value starts with this value</a:t>
            </a:r>
          </a:p>
          <a:p>
            <a:pPr lvl="1"/>
            <a:r>
              <a:rPr lang="en-US" dirty="0"/>
              <a:t>__in: value inside set of values (comma separated)</a:t>
            </a:r>
          </a:p>
          <a:p>
            <a:endParaRPr lang="de-D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2021-12-14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GNA-G Routing Working Group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2F914-301C-3648-9BBD-214E8A4FA88A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Query modifiers</a:t>
            </a:r>
          </a:p>
        </p:txBody>
      </p:sp>
    </p:spTree>
    <p:extLst>
      <p:ext uri="{BB962C8B-B14F-4D97-AF65-F5344CB8AC3E}">
        <p14:creationId xmlns:p14="http://schemas.microsoft.com/office/powerpoint/2010/main" val="19142142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Basic Objects</a:t>
            </a:r>
          </a:p>
          <a:p>
            <a:pPr lvl="1"/>
            <a:r>
              <a:rPr lang="de-DE" dirty="0"/>
              <a:t>org, fac, ix, net, poc, as_set</a:t>
            </a:r>
          </a:p>
          <a:p>
            <a:r>
              <a:rPr lang="de-DE" dirty="0"/>
              <a:t>Derived Objects</a:t>
            </a:r>
          </a:p>
          <a:p>
            <a:pPr lvl="1"/>
            <a:r>
              <a:rPr lang="de-DE" dirty="0"/>
              <a:t>ixfac, ixlan, ixpfx, netixlan, netfac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2021-12-14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GNA-G Routing Working Group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2F914-301C-3648-9BBD-214E8A4FA88A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Object Types</a:t>
            </a:r>
          </a:p>
        </p:txBody>
      </p:sp>
    </p:spTree>
    <p:extLst>
      <p:ext uri="{BB962C8B-B14F-4D97-AF65-F5344CB8AC3E}">
        <p14:creationId xmlns:p14="http://schemas.microsoft.com/office/powerpoint/2010/main" val="11641142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Basic Objects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de-DE" dirty="0"/>
              <a:t>org</a:t>
            </a:r>
          </a:p>
          <a:p>
            <a:pPr lvl="1"/>
            <a:r>
              <a:rPr lang="de-DE" dirty="0"/>
              <a:t>Root object for fac, ix, net</a:t>
            </a:r>
          </a:p>
          <a:p>
            <a:pPr lvl="1"/>
            <a:r>
              <a:rPr lang="de-DE" dirty="0"/>
              <a:t>Holds information about organisation</a:t>
            </a:r>
          </a:p>
          <a:p>
            <a:r>
              <a:rPr lang="de-DE" dirty="0"/>
              <a:t>fac</a:t>
            </a:r>
          </a:p>
          <a:p>
            <a:pPr lvl="1"/>
            <a:r>
              <a:rPr lang="de-DE" dirty="0"/>
              <a:t>Describes a facility / colocation record</a:t>
            </a:r>
          </a:p>
          <a:p>
            <a:pPr lvl="1"/>
            <a:r>
              <a:rPr lang="de-DE" dirty="0"/>
              <a:t>More useful information are in derived records netfac</a:t>
            </a:r>
          </a:p>
          <a:p>
            <a:r>
              <a:rPr lang="de-DE" dirty="0"/>
              <a:t>ix</a:t>
            </a:r>
          </a:p>
          <a:p>
            <a:pPr lvl="1"/>
            <a:r>
              <a:rPr lang="de-DE" dirty="0"/>
              <a:t>Describes an Internet Exchange</a:t>
            </a:r>
          </a:p>
          <a:p>
            <a:pPr lvl="1"/>
            <a:r>
              <a:rPr lang="de-DE" dirty="0"/>
              <a:t>More useful information are in derived records ixlan, ixpfx and netixlan</a:t>
            </a:r>
          </a:p>
          <a:p>
            <a:r>
              <a:rPr lang="de-DE" dirty="0"/>
              <a:t>net</a:t>
            </a:r>
          </a:p>
          <a:p>
            <a:pPr lvl="1"/>
            <a:r>
              <a:rPr lang="de-DE" dirty="0"/>
              <a:t>Describes a network / ASN</a:t>
            </a:r>
          </a:p>
          <a:p>
            <a:pPr lvl="1"/>
            <a:r>
              <a:rPr lang="de-DE" dirty="0"/>
              <a:t>More useful information are in netfac and netixlan</a:t>
            </a:r>
          </a:p>
          <a:p>
            <a:r>
              <a:rPr lang="de-DE" dirty="0"/>
              <a:t>poc</a:t>
            </a:r>
          </a:p>
          <a:p>
            <a:pPr lvl="1"/>
            <a:r>
              <a:rPr lang="de-DE" dirty="0"/>
              <a:t>Describes various role accounts (point of contact)</a:t>
            </a:r>
          </a:p>
          <a:p>
            <a:pPr lvl="1"/>
            <a:r>
              <a:rPr lang="de-DE" dirty="0"/>
              <a:t>Currently only for net objects</a:t>
            </a:r>
          </a:p>
          <a:p>
            <a:r>
              <a:rPr lang="de-DE" dirty="0"/>
              <a:t>as_set</a:t>
            </a:r>
          </a:p>
          <a:p>
            <a:pPr lvl="1"/>
            <a:r>
              <a:rPr lang="de-DE" dirty="0"/>
              <a:t>Array of all AS-SETs corresponding to a network / ASN</a:t>
            </a:r>
          </a:p>
          <a:p>
            <a:pPr lvl="1"/>
            <a:r>
              <a:rPr lang="de-DE" dirty="0"/>
              <a:t>Only introduced recently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2021-12-14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GNA-G Routing Working Group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CB1E8-EC63-49BB-A3D2-FEC67037859C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5298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ixfac</a:t>
            </a:r>
          </a:p>
          <a:p>
            <a:pPr lvl="1"/>
            <a:r>
              <a:rPr lang="de-DE" dirty="0"/>
              <a:t>Describes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presence</a:t>
            </a:r>
            <a:r>
              <a:rPr lang="de-DE" dirty="0"/>
              <a:t> of an IX in a facility</a:t>
            </a:r>
          </a:p>
          <a:p>
            <a:r>
              <a:rPr lang="de-DE" dirty="0"/>
              <a:t>ixlan</a:t>
            </a:r>
          </a:p>
          <a:p>
            <a:pPr lvl="1"/>
            <a:r>
              <a:rPr lang="de-DE" dirty="0"/>
              <a:t>Describes the LAN of an IX</a:t>
            </a:r>
          </a:p>
          <a:p>
            <a:pPr lvl="1"/>
            <a:r>
              <a:rPr lang="de-DE" dirty="0"/>
              <a:t>Will go away with PeeringDB 3.0. Hence, already tightly coupled to ix</a:t>
            </a:r>
          </a:p>
          <a:p>
            <a:r>
              <a:rPr lang="de-DE" dirty="0"/>
              <a:t>ixpfx</a:t>
            </a:r>
          </a:p>
          <a:p>
            <a:pPr lvl="1"/>
            <a:r>
              <a:rPr lang="de-DE" dirty="0"/>
              <a:t>Describes the IP range (IPv4 and IPv6) for an ixlan</a:t>
            </a:r>
          </a:p>
          <a:p>
            <a:pPr lvl="1"/>
            <a:r>
              <a:rPr lang="de-DE" dirty="0"/>
              <a:t>One ixlan may have multiple ixpfx, both for IPv4 and IPv6</a:t>
            </a:r>
          </a:p>
          <a:p>
            <a:r>
              <a:rPr lang="de-DE" dirty="0"/>
              <a:t>netixlan</a:t>
            </a:r>
          </a:p>
          <a:p>
            <a:pPr lvl="1"/>
            <a:r>
              <a:rPr lang="de-DE" dirty="0"/>
              <a:t>Describes the presence of a network at an IX</a:t>
            </a:r>
          </a:p>
          <a:p>
            <a:r>
              <a:rPr lang="de-DE" dirty="0"/>
              <a:t>netfac</a:t>
            </a:r>
          </a:p>
          <a:p>
            <a:pPr lvl="1"/>
            <a:r>
              <a:rPr lang="de-DE" dirty="0"/>
              <a:t>Describes the presence of a network at a facility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2021-12-14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GNA-G Routing Working Group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2F914-301C-3648-9BBD-214E8A4FA88A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Derived Objects</a:t>
            </a:r>
          </a:p>
        </p:txBody>
      </p:sp>
    </p:spTree>
    <p:extLst>
      <p:ext uri="{BB962C8B-B14F-4D97-AF65-F5344CB8AC3E}">
        <p14:creationId xmlns:p14="http://schemas.microsoft.com/office/powerpoint/2010/main" val="351620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6A9FF786-F21B-4A05-9876-B0AF39D190BF}"/>
              </a:ext>
            </a:extLst>
          </p:cNvPr>
          <p:cNvSpPr txBox="1"/>
          <p:nvPr/>
        </p:nvSpPr>
        <p:spPr>
          <a:xfrm flipH="1">
            <a:off x="284088" y="1219200"/>
            <a:ext cx="11493697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# </a:t>
            </a:r>
            <a:r>
              <a:rPr lang="de-DE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Fetch</a:t>
            </a:r>
            <a:r>
              <a:rPr lang="de-DE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  <a:r>
              <a:rPr lang="de-DE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asn</a:t>
            </a:r>
            <a:r>
              <a:rPr lang="de-DE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, ipaddr4, ipaddr6, </a:t>
            </a:r>
            <a:r>
              <a:rPr lang="de-DE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speed</a:t>
            </a:r>
            <a:r>
              <a:rPr lang="de-DE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  <a:r>
              <a:rPr lang="de-DE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from</a:t>
            </a:r>
            <a:r>
              <a:rPr lang="de-DE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all </a:t>
            </a:r>
            <a:r>
              <a:rPr lang="de-DE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peers</a:t>
            </a:r>
            <a:r>
              <a:rPr lang="de-DE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at an IXP. </a:t>
            </a:r>
            <a:r>
              <a:rPr lang="de-DE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Then</a:t>
            </a:r>
            <a:r>
              <a:rPr lang="de-DE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  <a:r>
              <a:rPr lang="de-DE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fetch</a:t>
            </a:r>
            <a:r>
              <a:rPr lang="de-DE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  <a:r>
              <a:rPr lang="de-DE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correspondant</a:t>
            </a:r>
            <a:r>
              <a:rPr lang="de-DE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Technical </a:t>
            </a:r>
            <a:r>
              <a:rPr lang="de-DE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Contacts</a:t>
            </a:r>
            <a:endParaRPr lang="de-DE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r>
              <a:rPr lang="de-DE" sz="20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# </a:t>
            </a:r>
          </a:p>
          <a:p>
            <a:r>
              <a:rPr lang="de-DE" sz="20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IXPID=986</a:t>
            </a:r>
          </a:p>
          <a:p>
            <a:endParaRPr lang="de-DE" sz="2000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r>
              <a:rPr lang="de-DE" sz="2000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curl</a:t>
            </a:r>
            <a:r>
              <a:rPr lang="de-DE" sz="20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–</a:t>
            </a:r>
            <a:r>
              <a:rPr lang="de-DE" sz="2000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sG</a:t>
            </a:r>
            <a:r>
              <a:rPr lang="de-DE" sz="20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  <a:r>
              <a:rPr lang="de-DE" sz="20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hlinkClick r:id="rId2"/>
              </a:rPr>
              <a:t>https://peeringdb.com/api/netixlan?ix_id=$IXPID</a:t>
            </a:r>
            <a:r>
              <a:rPr lang="de-DE" sz="20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&gt; tmp0 </a:t>
            </a:r>
          </a:p>
          <a:p>
            <a:r>
              <a:rPr lang="de-DE" sz="2000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jq</a:t>
            </a:r>
            <a:r>
              <a:rPr lang="de-DE" sz="20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–r </a:t>
            </a:r>
            <a:r>
              <a:rPr lang="pt-BR" sz="20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'. </a:t>
            </a:r>
            <a:r>
              <a:rPr lang="de-DE" sz="2000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data</a:t>
            </a:r>
            <a:r>
              <a:rPr lang="de-DE" sz="20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[] | .</a:t>
            </a:r>
            <a:r>
              <a:rPr lang="de-DE" sz="2000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net_id</a:t>
            </a:r>
            <a:r>
              <a:rPr lang="de-DE" sz="20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, .</a:t>
            </a:r>
            <a:r>
              <a:rPr lang="de-DE" sz="2000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asn</a:t>
            </a:r>
            <a:r>
              <a:rPr lang="de-DE" sz="20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, .ipaddr4, .ipaddr6, .</a:t>
            </a:r>
            <a:r>
              <a:rPr lang="de-DE" sz="2000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speed</a:t>
            </a:r>
            <a:r>
              <a:rPr lang="pt-BR" sz="20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' </a:t>
            </a:r>
            <a:r>
              <a:rPr lang="de-DE" sz="20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tmp0| </a:t>
            </a:r>
            <a:r>
              <a:rPr lang="de-DE" sz="2000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paste</a:t>
            </a:r>
            <a:r>
              <a:rPr lang="de-DE" sz="20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- - - - - &gt; tmp1</a:t>
            </a:r>
          </a:p>
          <a:p>
            <a:endParaRPr lang="de-DE" sz="2000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r>
              <a:rPr lang="de-DE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# </a:t>
            </a:r>
            <a:r>
              <a:rPr lang="de-DE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For</a:t>
            </a:r>
            <a:r>
              <a:rPr lang="de-DE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  <a:r>
              <a:rPr lang="de-DE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the</a:t>
            </a:r>
            <a:r>
              <a:rPr lang="de-DE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  <a:r>
              <a:rPr lang="de-DE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poc</a:t>
            </a:r>
            <a:r>
              <a:rPr lang="de-DE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  <a:r>
              <a:rPr lang="de-DE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we</a:t>
            </a:r>
            <a:r>
              <a:rPr lang="de-DE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  <a:r>
              <a:rPr lang="de-DE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need</a:t>
            </a:r>
            <a:r>
              <a:rPr lang="de-DE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  <a:r>
              <a:rPr lang="de-DE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the</a:t>
            </a:r>
            <a:r>
              <a:rPr lang="de-DE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  <a:r>
              <a:rPr lang="de-DE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net_ids</a:t>
            </a:r>
            <a:r>
              <a:rPr lang="de-DE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  <a:r>
              <a:rPr lang="de-DE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of</a:t>
            </a:r>
            <a:r>
              <a:rPr lang="de-DE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  <a:r>
              <a:rPr lang="de-DE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the</a:t>
            </a:r>
            <a:r>
              <a:rPr lang="de-DE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ASN. The API </a:t>
            </a:r>
            <a:r>
              <a:rPr lang="de-DE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allows</a:t>
            </a:r>
            <a:r>
              <a:rPr lang="de-DE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  <a:r>
              <a:rPr lang="de-DE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to</a:t>
            </a:r>
            <a:r>
              <a:rPr lang="de-DE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  <a:r>
              <a:rPr lang="de-DE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query</a:t>
            </a:r>
            <a:r>
              <a:rPr lang="de-DE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all </a:t>
            </a:r>
            <a:r>
              <a:rPr lang="de-DE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poc</a:t>
            </a:r>
            <a:r>
              <a:rPr lang="de-DE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at </a:t>
            </a:r>
            <a:r>
              <a:rPr lang="de-DE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once</a:t>
            </a:r>
            <a:r>
              <a:rPr lang="de-DE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  <a:r>
              <a:rPr lang="de-DE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by</a:t>
            </a:r>
            <a:r>
              <a:rPr lang="de-DE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  <a:r>
              <a:rPr lang="de-DE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providing</a:t>
            </a:r>
            <a:r>
              <a:rPr lang="de-DE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all </a:t>
            </a:r>
            <a:r>
              <a:rPr lang="de-DE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net_ids</a:t>
            </a:r>
            <a:endParaRPr lang="de-DE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r>
              <a:rPr lang="de-DE" sz="20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NETIDLST=$(</a:t>
            </a:r>
            <a:r>
              <a:rPr lang="de-DE" sz="2000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jq</a:t>
            </a:r>
            <a:r>
              <a:rPr lang="de-DE" sz="20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  <a:r>
              <a:rPr lang="pt-BR" sz="20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-r '[.data[] | .net_id ] | unique | @csv' tmp0)</a:t>
            </a:r>
            <a:br>
              <a:rPr lang="pt-BR" sz="20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endParaRPr lang="pt-BR" sz="2000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r>
              <a:rPr lang="pt-BR" sz="20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curl –snG </a:t>
            </a:r>
            <a:r>
              <a:rPr lang="pt-BR" sz="20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hlinkClick r:id="rId3"/>
              </a:rPr>
              <a:t>https://peeringdb.com/api/poc?net_id__in=$NETIDLST</a:t>
            </a:r>
            <a:r>
              <a:rPr lang="pt-BR" sz="20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| jq –r '.data[] | </a:t>
            </a:r>
            <a:r>
              <a:rPr lang="en-US" sz="20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select (((.role == “Technical") or (.role == “Policy")) and (.email != "")) | .</a:t>
            </a:r>
            <a:r>
              <a:rPr lang="en-US" sz="2000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net_id</a:t>
            </a:r>
            <a:r>
              <a:rPr lang="en-US" sz="20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, .email, .role</a:t>
            </a:r>
            <a:r>
              <a:rPr lang="pt-BR" sz="20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'</a:t>
            </a:r>
            <a:r>
              <a:rPr lang="en-US" sz="20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| paste - - - | sort –mu &gt; tmp2</a:t>
            </a:r>
          </a:p>
          <a:p>
            <a:endParaRPr lang="en-US" sz="2000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r>
              <a:rPr lang="en-US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# Merging </a:t>
            </a:r>
            <a:r>
              <a:rPr lang="en-US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poc</a:t>
            </a:r>
            <a:r>
              <a:rPr lang="en-US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data and connection data is left as an exercise</a:t>
            </a:r>
            <a:endParaRPr lang="de-DE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endParaRPr lang="de-DE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0E6D640-DE5D-43DC-8D6A-4AB15BC3E2A7}"/>
              </a:ext>
            </a:extLst>
          </p:cNvPr>
          <p:cNvSpPr txBox="1"/>
          <p:nvPr/>
        </p:nvSpPr>
        <p:spPr>
          <a:xfrm flipH="1">
            <a:off x="2999934" y="371231"/>
            <a:ext cx="4037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Examples</a:t>
            </a:r>
            <a:endParaRPr lang="de-DE" sz="2800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724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Governance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The Members</a:t>
            </a:r>
          </a:p>
          <a:p>
            <a:pPr lvl="1"/>
            <a:r>
              <a:rPr lang="de-DE" dirty="0"/>
              <a:t>Any </a:t>
            </a:r>
            <a:r>
              <a:rPr lang="en-US" dirty="0"/>
              <a:t>corporation, limited liability company, partnership or other legal business entity may be a Member</a:t>
            </a:r>
          </a:p>
          <a:p>
            <a:pPr lvl="1"/>
            <a:r>
              <a:rPr lang="en-US" dirty="0"/>
              <a:t>One (virtual / online) member meeting per year </a:t>
            </a:r>
            <a:endParaRPr lang="de-DE" dirty="0"/>
          </a:p>
          <a:p>
            <a:r>
              <a:rPr lang="de-DE" dirty="0"/>
              <a:t>The Board</a:t>
            </a:r>
          </a:p>
          <a:p>
            <a:pPr lvl="1"/>
            <a:r>
              <a:rPr lang="de-DE" dirty="0"/>
              <a:t>Sets strategic directions and overlooks financial issues</a:t>
            </a:r>
          </a:p>
          <a:p>
            <a:pPr lvl="1"/>
            <a:r>
              <a:rPr lang="de-DE" dirty="0"/>
              <a:t>Half of the board is elected every year </a:t>
            </a:r>
          </a:p>
          <a:p>
            <a:r>
              <a:rPr lang="de-DE" dirty="0"/>
              <a:t>The Committees</a:t>
            </a:r>
          </a:p>
          <a:p>
            <a:pPr lvl="1"/>
            <a:r>
              <a:rPr lang="de-DE" dirty="0"/>
              <a:t>Responsible for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day-to-day</a:t>
            </a:r>
            <a:r>
              <a:rPr lang="de-DE" dirty="0"/>
              <a:t> work</a:t>
            </a:r>
          </a:p>
          <a:p>
            <a:pPr lvl="1"/>
            <a:r>
              <a:rPr lang="de-DE" dirty="0"/>
              <a:t>Admin Committee</a:t>
            </a:r>
          </a:p>
          <a:p>
            <a:pPr lvl="1"/>
            <a:r>
              <a:rPr lang="de-DE" dirty="0"/>
              <a:t>Operations Committee</a:t>
            </a:r>
          </a:p>
          <a:p>
            <a:pPr lvl="1"/>
            <a:r>
              <a:rPr lang="de-DE" dirty="0"/>
              <a:t>Outreach Committee</a:t>
            </a:r>
          </a:p>
          <a:p>
            <a:pPr lvl="1"/>
            <a:r>
              <a:rPr lang="de-DE" dirty="0"/>
              <a:t>Product Committee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2021-12-14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GNA-G Routing Working Group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CB1E8-EC63-49BB-A3D2-FEC67037859C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048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Board of Directors and Officers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2021-12-14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GNA-G Routing Working Group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2F914-301C-3648-9BBD-214E8A4FA88A}" type="slidenum">
              <a:rPr lang="en-US" smtClean="0"/>
              <a:pPr/>
              <a:t>6</a:t>
            </a:fld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746760" y="1356070"/>
          <a:ext cx="10698480" cy="46870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66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66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66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45278">
                <a:tc>
                  <a:txBody>
                    <a:bodyPr/>
                    <a:lstStyle/>
                    <a:p>
                      <a:pPr marL="0" lvl="1"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Chris Caputo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 –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Secretary &amp; Treasurer (Non-Board Member)</a:t>
                      </a:r>
                    </a:p>
                  </a:txBody>
                  <a:tcPr marL="0" marR="4572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1"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Patrick Gilmore 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–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Director</a:t>
                      </a:r>
                    </a:p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(Term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 Expires 2023)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4572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1"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Aaron Hughes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 –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President</a:t>
                      </a:r>
                    </a:p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(Term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 Expires 2022)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45720" anchor="b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1747">
                <a:tc>
                  <a:txBody>
                    <a:bodyPr/>
                    <a:lstStyle/>
                    <a:p>
                      <a:pPr marL="0" lvl="1"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 Christopher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</a:rPr>
                        <a:t>Malayter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–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Director</a:t>
                      </a:r>
                    </a:p>
                    <a:p>
                      <a:pPr marL="0" lvl="1"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(Term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 Expires 2023)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45720" anchor="b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1"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Bijal Sanghani – Director</a:t>
                      </a:r>
                    </a:p>
                    <a:p>
                      <a:pPr marL="0" lvl="1" algn="ctr"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(Term Expires 2023)</a:t>
                      </a:r>
                    </a:p>
                  </a:txBody>
                  <a:tcPr marL="0" marR="4572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1"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Job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</a:rPr>
                        <a:t>Snijders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 –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Vice President</a:t>
                      </a:r>
                    </a:p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(Term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 Expires 2022)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4572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3" name="Picture 9" descr="C:\Users\Greg Hankins\Desktop\patrick.png"/>
          <p:cNvPicPr>
            <a:picLocks noChangeAspect="1" noChangeArrowheads="1"/>
          </p:cNvPicPr>
          <p:nvPr/>
        </p:nvPicPr>
        <p:blipFill>
          <a:blip r:embed="rId2" cstate="screen">
            <a:grayscl/>
          </a:blip>
          <a:srcRect/>
          <a:stretch>
            <a:fillRect/>
          </a:stretch>
        </p:blipFill>
        <p:spPr bwMode="auto">
          <a:xfrm>
            <a:off x="5270108" y="1410215"/>
            <a:ext cx="1691640" cy="1691640"/>
          </a:xfrm>
          <a:prstGeom prst="rect">
            <a:avLst/>
          </a:prstGeom>
          <a:noFill/>
        </p:spPr>
      </p:pic>
      <p:pic>
        <p:nvPicPr>
          <p:cNvPr id="1027" name="Picture 3" descr="\\MISFITS\dudes\ghankins\IMG_0667.jpg"/>
          <p:cNvPicPr>
            <a:picLocks noChangeAspect="1" noChangeArrowheads="1"/>
          </p:cNvPicPr>
          <p:nvPr/>
        </p:nvPicPr>
        <p:blipFill>
          <a:blip r:embed="rId3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92369" y="1410215"/>
            <a:ext cx="1691640" cy="1691640"/>
          </a:xfrm>
          <a:prstGeom prst="rect">
            <a:avLst/>
          </a:prstGeom>
          <a:noFill/>
        </p:spPr>
      </p:pic>
      <p:pic>
        <p:nvPicPr>
          <p:cNvPr id="3" name="Picture 2" descr="\\MISFITS\dudes\ghankins\Chris_Caputo.jpg"/>
          <p:cNvPicPr>
            <a:picLocks noChangeAspect="1" noChangeArrowheads="1"/>
          </p:cNvPicPr>
          <p:nvPr/>
        </p:nvPicPr>
        <p:blipFill>
          <a:blip r:embed="rId4" cstate="screen">
            <a:grayscl/>
          </a:blip>
          <a:srcRect/>
          <a:stretch>
            <a:fillRect/>
          </a:stretch>
        </p:blipFill>
        <p:spPr bwMode="auto">
          <a:xfrm>
            <a:off x="1652124" y="1410215"/>
            <a:ext cx="1691640" cy="1691640"/>
          </a:xfrm>
          <a:prstGeom prst="rect">
            <a:avLst/>
          </a:prstGeom>
          <a:noFill/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0180" y="3759523"/>
            <a:ext cx="1691640" cy="1691640"/>
          </a:xfrm>
          <a:prstGeom prst="rect">
            <a:avLst/>
          </a:prstGeom>
          <a:noFill/>
        </p:spPr>
      </p:pic>
      <p:pic>
        <p:nvPicPr>
          <p:cNvPr id="8" name="Picture 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3708C796-0AEF-4475-BF6B-C9A2BF92778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792580" y="3759523"/>
            <a:ext cx="1691218" cy="1691640"/>
          </a:xfrm>
          <a:prstGeom prst="actionButtonBlank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CAAFEE-44DD-4B1E-A4C2-A67673B03C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24" y="3759523"/>
            <a:ext cx="1691640" cy="169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6382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4AE6F703-B7F2-4621-B8FF-2FD48EB2DA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1191311"/>
              </p:ext>
            </p:extLst>
          </p:nvPr>
        </p:nvGraphicFramePr>
        <p:xfrm>
          <a:off x="60960" y="1436373"/>
          <a:ext cx="12070080" cy="45202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18029">
                  <a:extLst>
                    <a:ext uri="{9D8B030D-6E8A-4147-A177-3AD203B41FA5}">
                      <a16:colId xmlns:a16="http://schemas.microsoft.com/office/drawing/2014/main" val="3030235762"/>
                    </a:ext>
                  </a:extLst>
                </a:gridCol>
                <a:gridCol w="2955985">
                  <a:extLst>
                    <a:ext uri="{9D8B030D-6E8A-4147-A177-3AD203B41FA5}">
                      <a16:colId xmlns:a16="http://schemas.microsoft.com/office/drawing/2014/main" val="182470764"/>
                    </a:ext>
                  </a:extLst>
                </a:gridCol>
                <a:gridCol w="31785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17520">
                  <a:extLst>
                    <a:ext uri="{9D8B030D-6E8A-4147-A177-3AD203B41FA5}">
                      <a16:colId xmlns:a16="http://schemas.microsoft.com/office/drawing/2014/main" val="2339020737"/>
                    </a:ext>
                  </a:extLst>
                </a:gridCol>
              </a:tblGrid>
              <a:tr h="527413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bg1"/>
                          </a:solidFill>
                        </a:rPr>
                        <a:t>Admin Committee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Operations Committee</a:t>
                      </a:r>
                      <a:endParaRPr lang="en-US" sz="20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bg1"/>
                          </a:solidFill>
                        </a:rPr>
                        <a:t>Outreach Committee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bg1"/>
                          </a:solidFill>
                        </a:rPr>
                        <a:t>Product Committee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3509690"/>
                  </a:ext>
                </a:extLst>
              </a:tr>
              <a:tr h="3586409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Manage administration of user accounts and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</a:rPr>
                        <a:t>PeeringDB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 records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Answer support tickets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Cleansing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 and completion of </a:t>
                      </a:r>
                      <a:r>
                        <a:rPr lang="en-US" sz="1600" baseline="0" dirty="0" err="1">
                          <a:solidFill>
                            <a:schemeClr val="tx1"/>
                          </a:solidFill>
                        </a:rPr>
                        <a:t>PeeringDB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 records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Leads: Patrick Gilmore (Chair) and Darwin Costa (Vice Chair)</a:t>
                      </a:r>
                      <a:br>
                        <a:rPr lang="en-US" sz="16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Contact: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hlinkClick r:id="rId2"/>
                        </a:rPr>
                        <a:t>admincom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hlinkClick r:id="rId2"/>
                        </a:rPr>
                        <a:t>@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hlinkClick r:id="rId2"/>
                        </a:rPr>
                        <a:t>lists.peeringdb.com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Manage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</a:rPr>
                        <a:t>PeeringDB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 infrastructure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Leads: Job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</a:rPr>
                        <a:t>Snijders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 (Chair) and Aaron Hughes (Vice Chair)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Contact: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hlinkClick r:id="rId3"/>
                        </a:rPr>
                        <a:t>pdb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hlinkClick r:id="rId3"/>
                        </a:rPr>
                        <a:t>-ops@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hlinkClick r:id="rId3"/>
                        </a:rPr>
                        <a:t>lists.peeringdb.com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Manage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 marketing and social media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Develop and maintain presentations, workshops and webinars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Coordinate presentations and attendance at events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600" baseline="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br>
                        <a:rPr lang="en-US" sz="1600" baseline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Leads: Ben Ryall (Chair)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and Bijal Sanghani (Vice Chair)</a:t>
                      </a:r>
                      <a:br>
                        <a:rPr lang="en-US" sz="1600" baseline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Contact: </a:t>
                      </a:r>
                      <a:r>
                        <a:rPr lang="en-US" sz="1600" baseline="0" dirty="0" err="1">
                          <a:solidFill>
                            <a:schemeClr val="tx1"/>
                          </a:solidFill>
                          <a:hlinkClick r:id="rId4"/>
                        </a:rPr>
                        <a:t>outreachcom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hlinkClick r:id="rId4"/>
                        </a:rPr>
                        <a:t>@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  <a:hlinkClick r:id="rId4"/>
                        </a:rPr>
                        <a:t>lists.peeringdb.com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Manage roadmap and development priorities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Ask for input from the community on desired features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Write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</a:rPr>
                        <a:t>SoWs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 to solicit bids to complete requested features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Leads: Stephen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 McManus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 (Chair) and</a:t>
                      </a:r>
                      <a:br>
                        <a:rPr lang="en-US" sz="16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Matt Griswold (Vice Chair)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Product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 Manager: Leo </a:t>
                      </a:r>
                      <a:r>
                        <a:rPr lang="en-US" sz="1600" baseline="0" dirty="0" err="1">
                          <a:solidFill>
                            <a:schemeClr val="tx1"/>
                          </a:solidFill>
                        </a:rPr>
                        <a:t>Vegoda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Contact: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hlinkClick r:id="rId5"/>
                        </a:rPr>
                        <a:t>productcom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hlinkClick r:id="rId5"/>
                        </a:rPr>
                        <a:t>@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hlinkClick r:id="rId5"/>
                        </a:rPr>
                        <a:t>lists.peeringdb.com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1461190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Committees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2021-12-14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GNA-G Routing Working Group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2F914-301C-3648-9BBD-214E8A4FA88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9618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 Development Workflow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All issues tracked using GitHub at </a:t>
            </a:r>
            <a:r>
              <a:rPr lang="en-US" sz="2400" dirty="0">
                <a:hlinkClick r:id="rId2"/>
              </a:rPr>
              <a:t>https://github.com/peeringdb/peeringdb/issues</a:t>
            </a:r>
            <a:endParaRPr lang="en-US" sz="2400" dirty="0"/>
          </a:p>
          <a:p>
            <a:pPr lvl="1"/>
            <a:r>
              <a:rPr lang="en-US" sz="2000" dirty="0"/>
              <a:t>Anyone can open a feature requests or file a bug report</a:t>
            </a:r>
          </a:p>
          <a:p>
            <a:pPr lvl="1"/>
            <a:r>
              <a:rPr lang="en-US" sz="2000" dirty="0"/>
              <a:t>Open and transparent process for product development</a:t>
            </a:r>
          </a:p>
          <a:p>
            <a:pPr lvl="1"/>
            <a:r>
              <a:rPr lang="en-US" sz="2000" dirty="0"/>
              <a:t>Workflow is at </a:t>
            </a:r>
            <a:r>
              <a:rPr lang="en-US" sz="2000" dirty="0">
                <a:hlinkClick r:id="rId3"/>
              </a:rPr>
              <a:t>http://docs.peeringdb.com/workflow/</a:t>
            </a:r>
            <a:endParaRPr lang="en-US" sz="2000" dirty="0"/>
          </a:p>
          <a:p>
            <a:r>
              <a:rPr lang="en-US" sz="2400" dirty="0"/>
              <a:t>Product Committee issue process</a:t>
            </a:r>
          </a:p>
          <a:p>
            <a:pPr lvl="1"/>
            <a:r>
              <a:rPr lang="en-US" sz="2000" dirty="0"/>
              <a:t>Evaluate and prioritize the requests</a:t>
            </a:r>
          </a:p>
          <a:p>
            <a:pPr lvl="1"/>
            <a:r>
              <a:rPr lang="en-US" sz="2000" dirty="0"/>
              <a:t>Request a quote for development costs</a:t>
            </a:r>
          </a:p>
          <a:p>
            <a:pPr lvl="1"/>
            <a:r>
              <a:rPr lang="en-US" sz="2000" dirty="0"/>
              <a:t>Request budget from the board</a:t>
            </a:r>
          </a:p>
          <a:p>
            <a:pPr lvl="1"/>
            <a:r>
              <a:rPr lang="en-US" sz="2000" dirty="0"/>
              <a:t>Manage implementation and scheduling</a:t>
            </a:r>
          </a:p>
          <a:p>
            <a:r>
              <a:rPr lang="en-US" sz="2400" dirty="0"/>
              <a:t>Your input is needed on features!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2021-12-14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GNA-G Routing Working Group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2F914-301C-3648-9BBD-214E8A4FA88A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876" y="2387729"/>
            <a:ext cx="4212788" cy="369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2987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Content Placeholder 1038">
            <a:extLst>
              <a:ext uri="{FF2B5EF4-FFF2-40B4-BE49-F238E27FC236}">
                <a16:creationId xmlns:a16="http://schemas.microsoft.com/office/drawing/2014/main" id="{031EBF98-97B3-4565-A84E-5378DEB7C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22429" y="1326961"/>
            <a:ext cx="6001406" cy="4756811"/>
          </a:xfrm>
        </p:spPr>
        <p:txBody>
          <a:bodyPr>
            <a:normAutofit lnSpcReduction="10000"/>
          </a:bodyPr>
          <a:lstStyle/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pPr marL="0" indent="0" algn="ctr">
              <a:buNone/>
            </a:pPr>
            <a:br>
              <a:rPr lang="en-US" sz="1600" dirty="0"/>
            </a:br>
            <a:r>
              <a:rPr lang="en-US" sz="1600" dirty="0"/>
              <a:t>Contact </a:t>
            </a:r>
            <a:r>
              <a:rPr lang="en-US" sz="1600" dirty="0">
                <a:hlinkClick r:id="rId3"/>
              </a:rPr>
              <a:t>sponsorship@peeringdb.com</a:t>
            </a:r>
            <a:r>
              <a:rPr lang="en-US" sz="1600" dirty="0"/>
              <a:t> for sponsorship info!</a:t>
            </a:r>
          </a:p>
          <a:p>
            <a:endParaRPr lang="en-US" sz="1600" dirty="0"/>
          </a:p>
        </p:txBody>
      </p:sp>
      <p:pic>
        <p:nvPicPr>
          <p:cNvPr id="1038" name="Picture 1037">
            <a:extLst>
              <a:ext uri="{FF2B5EF4-FFF2-40B4-BE49-F238E27FC236}">
                <a16:creationId xmlns:a16="http://schemas.microsoft.com/office/drawing/2014/main" id="{AC755127-19AD-43B0-8D12-D0855F635B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098" y="4871302"/>
            <a:ext cx="4320067" cy="760849"/>
          </a:xfrm>
          <a:prstGeom prst="rect">
            <a:avLst/>
          </a:prstGeom>
        </p:spPr>
      </p:pic>
      <p:pic>
        <p:nvPicPr>
          <p:cNvPr id="1040" name="Picture 1039">
            <a:extLst>
              <a:ext uri="{FF2B5EF4-FFF2-40B4-BE49-F238E27FC236}">
                <a16:creationId xmlns:a16="http://schemas.microsoft.com/office/drawing/2014/main" id="{CE99CC84-A4F1-43F5-B6F7-033A528822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0"/>
          <a:stretch/>
        </p:blipFill>
        <p:spPr>
          <a:xfrm>
            <a:off x="6379937" y="1237283"/>
            <a:ext cx="5657542" cy="146841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6190" y="1319142"/>
            <a:ext cx="5722882" cy="4764635"/>
          </a:xfrm>
        </p:spPr>
        <p:txBody>
          <a:bodyPr>
            <a:noAutofit/>
          </a:bodyPr>
          <a:lstStyle/>
          <a:p>
            <a:r>
              <a:rPr lang="en-US" sz="1600" dirty="0"/>
              <a:t>Diamond Sponsorship - $25,000 / year</a:t>
            </a:r>
          </a:p>
          <a:p>
            <a:pPr lvl="1"/>
            <a:r>
              <a:rPr lang="en-US" sz="1400" dirty="0"/>
              <a:t>Limited to 2 sponsors</a:t>
            </a:r>
          </a:p>
          <a:p>
            <a:pPr lvl="1"/>
            <a:r>
              <a:rPr lang="en-US" sz="1400" dirty="0"/>
              <a:t>Very large logo on top line of Sponsors page with URL</a:t>
            </a:r>
          </a:p>
          <a:p>
            <a:pPr lvl="1"/>
            <a:r>
              <a:rPr lang="en-US" sz="1400" dirty="0"/>
              <a:t>Diamond Sponsor badge display on all records</a:t>
            </a:r>
          </a:p>
          <a:p>
            <a:pPr lvl="1"/>
            <a:r>
              <a:rPr lang="en-US" sz="1400" dirty="0"/>
              <a:t>Social media promotion</a:t>
            </a:r>
          </a:p>
          <a:p>
            <a:r>
              <a:rPr lang="en-US" sz="1600" dirty="0"/>
              <a:t>Platinum Sponsorship - $10,000 / year</a:t>
            </a:r>
          </a:p>
          <a:p>
            <a:pPr lvl="1"/>
            <a:r>
              <a:rPr lang="en-US" sz="1400" dirty="0"/>
              <a:t>Large logo on second line of Sponsors page with URL</a:t>
            </a:r>
          </a:p>
          <a:p>
            <a:pPr lvl="1"/>
            <a:r>
              <a:rPr lang="en-US" sz="1400" dirty="0"/>
              <a:t>Platinum Sponsor badge display on all records</a:t>
            </a:r>
          </a:p>
          <a:p>
            <a:pPr lvl="1"/>
            <a:r>
              <a:rPr lang="en-US" sz="1400" dirty="0"/>
              <a:t>Social media promotion</a:t>
            </a:r>
          </a:p>
          <a:p>
            <a:r>
              <a:rPr lang="en-US" sz="1600" dirty="0"/>
              <a:t>Gold Sponsorship - $5,000 / year</a:t>
            </a:r>
          </a:p>
          <a:p>
            <a:pPr lvl="1"/>
            <a:r>
              <a:rPr lang="en-US" sz="1400" dirty="0"/>
              <a:t>Medium logo on third line of Sponsors page</a:t>
            </a:r>
          </a:p>
          <a:p>
            <a:pPr lvl="1"/>
            <a:r>
              <a:rPr lang="en-US" sz="1400" dirty="0"/>
              <a:t>Gold Sponsor badge display on all records</a:t>
            </a:r>
          </a:p>
          <a:p>
            <a:pPr lvl="1"/>
            <a:r>
              <a:rPr lang="en-US" sz="1400" dirty="0"/>
              <a:t>Social media promotion</a:t>
            </a:r>
          </a:p>
          <a:p>
            <a:r>
              <a:rPr lang="en-US" sz="1600" dirty="0"/>
              <a:t>Silver Sponsorship - $2,500 / year</a:t>
            </a:r>
          </a:p>
          <a:p>
            <a:pPr lvl="1"/>
            <a:r>
              <a:rPr lang="en-US" sz="1400" dirty="0"/>
              <a:t>Small logo on fourth line of Sponsors page</a:t>
            </a:r>
          </a:p>
          <a:p>
            <a:pPr lvl="1"/>
            <a:r>
              <a:rPr lang="en-US" sz="1400" dirty="0"/>
              <a:t>Silver Sponsor badge display on all records</a:t>
            </a:r>
          </a:p>
          <a:p>
            <a:pPr lvl="1"/>
            <a:r>
              <a:rPr lang="en-US" sz="1400" dirty="0"/>
              <a:t>Social media promotion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Become a PeeringDB Sponsor!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2021-12-14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GNA-G Routing Working Group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2F914-301C-3648-9BBD-214E8A4FA88A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131662" y="2802313"/>
            <a:ext cx="4744952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678756F-C6A9-4F22-8E8F-3231466BB6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01" y="3012233"/>
            <a:ext cx="649399" cy="74813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805D5D2-33A8-426E-A1E0-4F4049CF62D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01" y="5239718"/>
            <a:ext cx="649399" cy="74813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405AB5F-9E3B-47D9-9EAA-B0304202A0E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01" y="1659715"/>
            <a:ext cx="649399" cy="74813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6BE72C9-94FE-4305-8598-556FC2384B3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01" y="4125906"/>
            <a:ext cx="649399" cy="748138"/>
          </a:xfrm>
          <a:prstGeom prst="rect">
            <a:avLst/>
          </a:prstGeom>
        </p:spPr>
      </p:pic>
      <p:pic>
        <p:nvPicPr>
          <p:cNvPr id="1041" name="Picture 1040">
            <a:extLst>
              <a:ext uri="{FF2B5EF4-FFF2-40B4-BE49-F238E27FC236}">
                <a16:creationId xmlns:a16="http://schemas.microsoft.com/office/drawing/2014/main" id="{6531D067-F0BD-49F2-B2DD-41D12D949FE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8326" y="2841982"/>
            <a:ext cx="5171248" cy="188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1626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eeringDB Colors">
      <a:dk1>
        <a:srgbClr val="00203E"/>
      </a:dk1>
      <a:lt1>
        <a:srgbClr val="F1F1F1"/>
      </a:lt1>
      <a:dk2>
        <a:srgbClr val="000000"/>
      </a:dk2>
      <a:lt2>
        <a:srgbClr val="FFFFFF"/>
      </a:lt2>
      <a:accent1>
        <a:srgbClr val="33744A"/>
      </a:accent1>
      <a:accent2>
        <a:srgbClr val="1C3F28"/>
      </a:accent2>
      <a:accent3>
        <a:srgbClr val="4B6063"/>
      </a:accent3>
      <a:accent4>
        <a:srgbClr val="B0DBD8"/>
      </a:accent4>
      <a:accent5>
        <a:srgbClr val="C7968D"/>
      </a:accent5>
      <a:accent6>
        <a:srgbClr val="961E1E"/>
      </a:accent6>
      <a:hlink>
        <a:srgbClr val="0563C1"/>
      </a:hlink>
      <a:folHlink>
        <a:srgbClr val="954F72"/>
      </a:folHlink>
    </a:clrScheme>
    <a:fontScheme name="PeeringDB Fonts">
      <a:majorFont>
        <a:latin typeface="Lato Black"/>
        <a:ea typeface=""/>
        <a:cs typeface=""/>
      </a:majorFont>
      <a:minorFont>
        <a:latin typeface="Lat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CAB7D830-2409-4EBE-B9C1-4E021ED4DF63}" vid="{F748ECAA-008F-4A87-8FAC-1E1C0E3A3F38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99999999-peeringdb-template</Template>
  <TotalTime>0</TotalTime>
  <Words>2964</Words>
  <Application>Microsoft Office PowerPoint</Application>
  <PresentationFormat>Breitbild</PresentationFormat>
  <Paragraphs>554</Paragraphs>
  <Slides>44</Slides>
  <Notes>16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44</vt:i4>
      </vt:variant>
    </vt:vector>
  </HeadingPairs>
  <TitlesOfParts>
    <vt:vector size="51" baseType="lpstr">
      <vt:lpstr>Arial</vt:lpstr>
      <vt:lpstr>Calibri</vt:lpstr>
      <vt:lpstr>Calibri Light</vt:lpstr>
      <vt:lpstr>Lato</vt:lpstr>
      <vt:lpstr>Lato Black</vt:lpstr>
      <vt:lpstr>Office Theme</vt:lpstr>
      <vt:lpstr>Office</vt:lpstr>
      <vt:lpstr>Introduction to PeeringDB</vt:lpstr>
      <vt:lpstr>What is PeeringDB?</vt:lpstr>
      <vt:lpstr>Why should I have a record in PeeringDB?</vt:lpstr>
      <vt:lpstr>Governance and Membership</vt:lpstr>
      <vt:lpstr>Governance</vt:lpstr>
      <vt:lpstr>Board of Directors and Officers</vt:lpstr>
      <vt:lpstr>Committees</vt:lpstr>
      <vt:lpstr>Product Development Workflow</vt:lpstr>
      <vt:lpstr>Become a PeeringDB Sponsor!</vt:lpstr>
      <vt:lpstr>Thank you to our sponsors!</vt:lpstr>
      <vt:lpstr>Registering</vt:lpstr>
      <vt:lpstr>Registering</vt:lpstr>
      <vt:lpstr>Registering</vt:lpstr>
      <vt:lpstr>Your Organization</vt:lpstr>
      <vt:lpstr>Network Information</vt:lpstr>
      <vt:lpstr>Network Information</vt:lpstr>
      <vt:lpstr>Peering Information</vt:lpstr>
      <vt:lpstr>Contact Information</vt:lpstr>
      <vt:lpstr>Add peering at an IXP</vt:lpstr>
      <vt:lpstr>Data Ownership</vt:lpstr>
      <vt:lpstr>Suggested Entries</vt:lpstr>
      <vt:lpstr>Presence at a datacenter</vt:lpstr>
      <vt:lpstr>Add your facility</vt:lpstr>
      <vt:lpstr>Suggesting a facility</vt:lpstr>
      <vt:lpstr>Adding users</vt:lpstr>
      <vt:lpstr>User administration</vt:lpstr>
      <vt:lpstr>Removing Users</vt:lpstr>
      <vt:lpstr>More removing...</vt:lpstr>
      <vt:lpstr>More removing...</vt:lpstr>
      <vt:lpstr>Removing – more information</vt:lpstr>
      <vt:lpstr>Removing your organization</vt:lpstr>
      <vt:lpstr>The PeeringDB API</vt:lpstr>
      <vt:lpstr>Introduction</vt:lpstr>
      <vt:lpstr>jq</vt:lpstr>
      <vt:lpstr>JSON</vt:lpstr>
      <vt:lpstr>Basics</vt:lpstr>
      <vt:lpstr>Authentication</vt:lpstr>
      <vt:lpstr>Operations</vt:lpstr>
      <vt:lpstr>Nested Data / Depth</vt:lpstr>
      <vt:lpstr>Query modifiers</vt:lpstr>
      <vt:lpstr>Object Types</vt:lpstr>
      <vt:lpstr>Basic Objects</vt:lpstr>
      <vt:lpstr>Derived Objects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PeeringDB Workshop</dc:title>
  <dc:creator>Arnold Nipper</dc:creator>
  <cp:lastModifiedBy>Arnold Nipper</cp:lastModifiedBy>
  <cp:revision>47</cp:revision>
  <dcterms:created xsi:type="dcterms:W3CDTF">2019-02-22T02:56:27Z</dcterms:created>
  <dcterms:modified xsi:type="dcterms:W3CDTF">2021-12-14T11:40:20Z</dcterms:modified>
</cp:coreProperties>
</file>